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41"/>
  </p:notesMasterIdLst>
  <p:sldIdLst>
    <p:sldId id="256" r:id="rId6"/>
    <p:sldId id="300" r:id="rId7"/>
    <p:sldId id="302" r:id="rId8"/>
    <p:sldId id="312" r:id="rId9"/>
    <p:sldId id="257" r:id="rId10"/>
    <p:sldId id="258" r:id="rId11"/>
    <p:sldId id="259" r:id="rId12"/>
    <p:sldId id="264" r:id="rId13"/>
    <p:sldId id="268" r:id="rId14"/>
    <p:sldId id="269" r:id="rId15"/>
    <p:sldId id="271" r:id="rId16"/>
    <p:sldId id="270" r:id="rId17"/>
    <p:sldId id="272" r:id="rId18"/>
    <p:sldId id="278" r:id="rId19"/>
    <p:sldId id="277" r:id="rId20"/>
    <p:sldId id="289" r:id="rId21"/>
    <p:sldId id="279" r:id="rId22"/>
    <p:sldId id="316" r:id="rId23"/>
    <p:sldId id="288" r:id="rId24"/>
    <p:sldId id="305" r:id="rId25"/>
    <p:sldId id="307" r:id="rId26"/>
    <p:sldId id="304" r:id="rId27"/>
    <p:sldId id="306" r:id="rId28"/>
    <p:sldId id="311" r:id="rId29"/>
    <p:sldId id="313" r:id="rId30"/>
    <p:sldId id="318" r:id="rId31"/>
    <p:sldId id="317" r:id="rId32"/>
    <p:sldId id="319" r:id="rId33"/>
    <p:sldId id="320" r:id="rId34"/>
    <p:sldId id="324" r:id="rId35"/>
    <p:sldId id="325" r:id="rId36"/>
    <p:sldId id="295" r:id="rId37"/>
    <p:sldId id="310" r:id="rId38"/>
    <p:sldId id="308" r:id="rId39"/>
    <p:sldId id="309" r:id="rId4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283E8F61-2A6D-7F4C-ACD7-2235D1EF9544}">
          <p14:sldIdLst>
            <p14:sldId id="256"/>
            <p14:sldId id="300"/>
            <p14:sldId id="302"/>
            <p14:sldId id="312"/>
          </p14:sldIdLst>
        </p14:section>
        <p14:section name="Baggrund" id="{BA6108F3-CC5D-C242-B834-02ACA5A5DF81}">
          <p14:sldIdLst>
            <p14:sldId id="257"/>
            <p14:sldId id="258"/>
          </p14:sldIdLst>
        </p14:section>
        <p14:section name="Vores overvejelser" id="{7392B66F-F3EC-6545-BF03-FBDC18ACA9EA}">
          <p14:sldIdLst>
            <p14:sldId id="259"/>
            <p14:sldId id="264"/>
          </p14:sldIdLst>
        </p14:section>
        <p14:section name="Balancer" id="{615BC08C-C840-504D-AA29-00E7381C3ABA}">
          <p14:sldIdLst>
            <p14:sldId id="268"/>
            <p14:sldId id="269"/>
            <p14:sldId id="271"/>
            <p14:sldId id="270"/>
            <p14:sldId id="272"/>
          </p14:sldIdLst>
        </p14:section>
        <p14:section name="Problemer i den nuværende prøve?" id="{9987C75E-A42F-AD42-A250-7864C535456F}">
          <p14:sldIdLst>
            <p14:sldId id="278"/>
            <p14:sldId id="277"/>
            <p14:sldId id="289"/>
            <p14:sldId id="279"/>
            <p14:sldId id="316"/>
            <p14:sldId id="288"/>
          </p14:sldIdLst>
        </p14:section>
        <p14:section name="Nye prøveformater" id="{6E0E8943-9DD7-2E4A-8970-2B27F9E98CEF}">
          <p14:sldIdLst>
            <p14:sldId id="305"/>
            <p14:sldId id="307"/>
            <p14:sldId id="304"/>
            <p14:sldId id="306"/>
          </p14:sldIdLst>
        </p14:section>
        <p14:section name="Vi ved" id="{F0A192CF-B0C9-3041-ADCA-C3D0FAD55A5C}">
          <p14:sldIdLst>
            <p14:sldId id="311"/>
            <p14:sldId id="313"/>
          </p14:sldIdLst>
        </p14:section>
        <p14:section name="Eksamensformer" id="{E2DA4BEB-FBDB-D345-B344-A15409DDA36E}">
          <p14:sldIdLst>
            <p14:sldId id="318"/>
            <p14:sldId id="317"/>
            <p14:sldId id="319"/>
            <p14:sldId id="320"/>
            <p14:sldId id="324"/>
            <p14:sldId id="325"/>
          </p14:sldIdLst>
        </p14:section>
        <p14:section name="Gruppearbejde" id="{4AA72220-5D29-9944-9771-11A7FEBD8BA1}">
          <p14:sldIdLst>
            <p14:sldId id="295"/>
          </p14:sldIdLst>
        </p14:section>
        <p14:section name="Afslutning" id="{CFA8A12D-1534-B04A-8A2B-4ABACAEE4FC6}">
          <p14:sldIdLst>
            <p14:sldId id="310"/>
            <p14:sldId id="308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2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/>
    <p:restoredTop sz="83904"/>
  </p:normalViewPr>
  <p:slideViewPr>
    <p:cSldViewPr snapToGrid="0">
      <p:cViewPr varScale="1">
        <p:scale>
          <a:sx n="101" d="100"/>
          <a:sy n="101" d="100"/>
        </p:scale>
        <p:origin x="1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AA1C1-A333-DD49-97F7-FF9664D344C8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C96F-99C5-294F-8784-F6F3369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72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har en ret hurtig og overordnet gennemgang</a:t>
            </a:r>
          </a:p>
          <a:p>
            <a:r>
              <a:rPr lang="da-DK" dirty="0"/>
              <a:t>Tag noter undervejs, og så tager vi den senere…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542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God til formativ evaluering (til læring og refleksion…) – men hvordan bruges den til summativ bedømmelse (tør studerende stille sig „usikre“ og undrende?)</a:t>
            </a:r>
          </a:p>
          <a:p>
            <a:r>
              <a:rPr lang="da-DK" dirty="0"/>
              <a:t>Hvordan kan det tænkes ind som et element til eksamen? Hvad gør andre?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7655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Refleksion over praksis – observation, beskrivelse, analyse, refleksion, dømmekraft (også med brug af teori)</a:t>
            </a:r>
          </a:p>
          <a:p>
            <a:r>
              <a:rPr lang="da-DK" dirty="0"/>
              <a:t>Husk: Der er ikke praktikeksamen…</a:t>
            </a:r>
          </a:p>
          <a:p>
            <a:r>
              <a:rPr lang="da-DK" dirty="0"/>
              <a:t>Mulighed for at inddrage undervisningen med andre lærerroller og at inddrage alle fagets indholdsområder</a:t>
            </a:r>
          </a:p>
          <a:p>
            <a:r>
              <a:rPr lang="da-DK" dirty="0"/>
              <a:t>Kondenseret form: Udvælgelse af eksemplariske sekvenser (hvor selve udvælgelsen kan være til bedømmelse)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3325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Fordel: Kan de </a:t>
            </a:r>
            <a:r>
              <a:rPr lang="da-DK" i="1" dirty="0"/>
              <a:t>arbejde</a:t>
            </a:r>
            <a:r>
              <a:rPr lang="da-DK" i="0" dirty="0"/>
              <a:t> med en (ukendt) fagdidaktisk problemstilling?</a:t>
            </a:r>
          </a:p>
          <a:p>
            <a:r>
              <a:rPr lang="da-DK" i="0" dirty="0"/>
              <a:t>Fordel: Autentisk</a:t>
            </a:r>
          </a:p>
          <a:p>
            <a:r>
              <a:rPr lang="da-DK" i="0" dirty="0"/>
              <a:t>Gode erfaringer fra andre fag, fx matematik</a:t>
            </a:r>
            <a:endParaRPr lang="da-DK" dirty="0"/>
          </a:p>
          <a:p>
            <a:r>
              <a:rPr lang="da-DK" dirty="0"/>
              <a:t>Problem: Hvad med små hold?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5625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Opgave/problemstilling (af faglig og didaktisk karakter) trækkes, hvorefter de studerende arbejder  i grupper.</a:t>
            </a:r>
          </a:p>
          <a:p>
            <a:r>
              <a:rPr lang="da-DK" dirty="0"/>
              <a:t>Undervejs går censor og eksaminator rundt til grupperne og kan gå i dialog med de studerende (og kan give input til det videre arbejde).</a:t>
            </a:r>
          </a:p>
          <a:p>
            <a:endParaRPr lang="da-DK" dirty="0"/>
          </a:p>
          <a:p>
            <a:r>
              <a:rPr lang="da-DK" dirty="0"/>
              <a:t>Eksempler: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 sang udleveres – hvordan kan I arbejde med 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Rytmelæring med fokus på relation ml. oplevet og noteret rytme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Feedbackprocesser i sangskrivning i valgfaget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Musik og bevægelse som metode til musikoplevelse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Æstetisk oplevelse og erfaringsdannelse, musik som kunst/æstetik i trad. forstand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Progression i digitale musikproduktionsprocesser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6424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(Her skal vi nok finde på eksempler på gode emner – se under cirkulationseksamen)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1162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3 grupper (vi går med ud og tager notater)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1416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regner med kort tid til opsamling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8C96F-99C5-294F-8784-F6F33691D22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537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6553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8C96F-99C5-294F-8784-F6F33691D22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94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214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7537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7408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197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8349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Gruppen er blevet bedt om en risikovurdering – ikke stor risiko, men den er der (særligt vedr. skr. arbejde)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5955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NB: </a:t>
            </a:r>
            <a:r>
              <a:rPr lang="da-DK" dirty="0" err="1"/>
              <a:t>Backwash</a:t>
            </a:r>
            <a:r>
              <a:rPr lang="da-DK" dirty="0"/>
              <a:t>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8639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499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CE151-749F-534C-7D1C-C052ED6D8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65359C3-56E0-4880-696A-24B0A0750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94C1C34-1070-F5D0-500E-3D2ECF73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73DAED4-384D-E057-DFFB-8C236558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868D6E3-D9EA-1CF4-FDAF-9A7BE070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270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A13D5-C883-39AC-8460-BCC487A0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6EC07BF-4453-C7E3-0F1D-28D7A4209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84EC01-D9B7-DB36-24F8-6E9F49828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B4B817-8356-FD6C-F84F-0C40B815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DA33603-14E6-D945-6638-10868F7E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459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F658733-B892-E8E1-0F11-729D39988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E17440-31EA-885C-9776-A7B54C808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BB0F39F-A3BD-1941-7265-8DA53075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D11AD6-5034-65E4-5F0E-48AA592AA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3AAE40-8212-6BE5-28EE-D1769FA65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40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394E4-6705-4838-6A28-786631559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6418999-8236-D5FD-BCC8-E36F1A690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9FBAF0-B4F6-C930-78F4-CA87A838E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5E73455-FCBF-E75B-D30A-B218E919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7822B18-662C-64D4-4DA8-E040D357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1865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9DF24D-9048-AB16-BF3E-A665ACB5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D0CA79-2311-A2E3-01EB-BBD9E4B8F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8E343E2-D7F3-492C-8A79-9FE594BC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53DA1AF-4C75-C57D-3F71-160AA7EC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6D039B6-CA3F-6512-1EDD-CC894DEA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3147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F8EB4-ABAE-F1BC-F354-6714D700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D15037-EC97-FA39-FA93-A6999ACF9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BE25E40-8FC5-0F49-65EE-773E588D3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93A0EAE-2504-B481-927A-65AFB1B6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41E6798-1256-7E16-272D-19EB9239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6269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43CD9-7727-2A28-E681-C1BC8C04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168AE3-2A2F-16DF-0852-5972BC9FD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20EC7F0-1239-3AEC-A271-106B784FD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192FE4A-2302-326B-A2BC-CE50EB04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0E5382E-53ED-2665-8ACE-32A742429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4421939-1915-4FB0-301A-AC4BCD0F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8677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79A96-EFB5-D77A-46E7-DE416B2DA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81E3C01-7DD5-C0EB-F976-E61A2D894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C08D115-9A53-F5EE-65D7-810F0C5B5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37A18C4-8C86-5EEF-73F3-E264F98F5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08D091B-4AA8-4B87-CF9A-DEAFC0F66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821CE16-D37F-A65E-EBCE-AE2A98FD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0D10993-F28F-4126-3693-C081C9E02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98AE79D-022E-11FC-6003-4D3C736B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0290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FAAAC-5ABF-E96D-1DED-25109BB2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7EB7DAA-2A96-70D0-5332-3EF20CC5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517B4B-158E-567E-B6C1-42EAC8F4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F480849-BB0F-4BB1-9CBF-91B21CFA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0021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6F53905-0944-31ED-B9E6-299EDBEE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9B09E36-ED7D-071E-DC64-3ABF7E14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1361472-7575-8775-B444-4B43D4B2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7547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4A382-8BCA-2F1D-89F3-A91F53D2E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8AC6D0-0EF2-F067-1DE0-809B3FD7B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1B7576A-1CEC-8F0A-D966-94AFEC6DD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3404E45-7FF3-3B2A-D48B-FE60A7B5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384E8AC-D289-146E-724F-D9F85F32A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91F2484-FA98-9019-92B5-0D6D035C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516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E61B2-C282-674D-A4D7-37E41BC6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2F9465-B353-2D3C-4A99-42A001315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4236F-3B44-59B6-1130-D54A5683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083F5F-7C31-7022-CCFC-2C011738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3D49AE8-E48F-E580-0C97-FAB084EF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2089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E3751-93F7-AB29-F4E0-AEDAF770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B4DC946-8076-7FED-151F-D6589EF3A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23B213-0160-DCF6-A7FE-F8E8529BF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53CE2CD-2DA6-FF6B-FF8A-FDBE2D87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2EDC528-4669-5C1B-772B-BE4F5EADC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A3FF473-99A0-BEE1-B36B-3D0E4E32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6418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8F647-64D1-3730-383C-677035FE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E9CF8D3-958B-CDFC-99BB-7BAB0E6DE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B688532-1D32-EC85-E5F2-11B4F7072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32C7D84-766E-4A3A-CEA8-13455E3B5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7FD12C9-07AF-9DC4-AA07-44DD655F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3045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35CA076-0B08-F8FE-1D94-F24C447691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6D9F972-FE50-2FB3-8DA9-23541A5E1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5121670-9F32-2EA8-3FE1-B110645A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2D3A11-4981-FEFA-79E4-DE3D3CBA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71B2B5-ED52-8F05-90DA-F030AF0D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294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0D102-4B00-69E2-705A-383DD8FC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1509FE-E2D6-AB4A-9D88-0299C86CA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0B9E9AA-1E70-B52C-25E4-9D580E2A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A5503AF-C4F7-D3D3-8359-2DBD714BB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BEDA378-0202-1F66-9603-B87C1483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291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F273F-4592-6FF7-4429-578E8CCF3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BC98A0-F5DB-778E-8682-76ABC252D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4AEE00E-B885-F648-7003-15DC679C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110CE8B-0AE8-CE15-B896-B0095B8D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C23BA25-77ED-B323-7215-96DFE29B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D80596-AC6B-2EA5-34FA-4AD1812C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544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C1ABD-C177-CFAE-9662-9E35A3B6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0336538-5A35-4462-3C66-C8802633A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D9D5387-D9B7-88F3-38A9-22A4785EE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48B36D4-78F1-6FD3-D762-6B40098B2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C4CDAA3-3391-E147-271B-E88379918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0D80D02-5DEE-583A-E5C7-976F1A52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9630ED8-3CA8-6417-DE76-2C17B0167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915F91-F0A5-8DE2-0573-97A79F4F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398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AA002-2F3B-A9D2-79C2-A3B8A376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BDFF071-DC4F-3FCB-CCB6-4A2E2DAE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7CE6E0C-44E5-B745-62DA-2048DE00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E993DC6-4977-C8A6-61C8-08CD93F6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303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8D89FAB-33A1-0E7D-DA8F-DE7643EA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BFC999F-E325-8D5D-78D7-EE2FE4DF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11DD29A-8C9A-54FB-6336-1D4524D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086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1821B0-CB2E-26C5-1BD5-BE9B0CA50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C489DA-8F38-295D-9C71-85DDDED0E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8CDFC92-F5D6-CB4A-21A9-974643E55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6B88B9A-BF41-3B89-1FA1-3BFD4AF8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592B72B-DA74-A7FB-9F9C-1D2D2077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E889C3-92A1-EF6A-AC2B-81EBD8D2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173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07439-168E-C72F-5065-2EFA03E5E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BB74CA5-AAE5-F016-B9D2-D0A91DC68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B3B8D63-DF03-B7F5-09A4-805FE1ABB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B52F0EE-5273-2983-685A-423006E1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448EC78-D3C1-CCDF-51BF-FDC69CE1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9A3E5D1-BE2F-9959-90A1-0A6F95C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90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C378902-C385-9562-4BA0-FFA1848B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6D055FF-AB9A-4377-945E-3113B408A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5A4D209-37EA-E6CD-C9A4-63D0364DD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F6D2A1-79A8-3745-BA7D-437A65A28500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AA7D57-9037-253A-C2BE-7DAEAB78F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19F143C-4A6B-65DF-2427-4C78A09E0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22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7693C00-9228-F014-0941-49B5D6804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1114F9-7767-B5B9-1C1B-9015DD4B1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C948E26-BB46-25F6-58C8-611175608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B95C30-4EFA-1140-B4E6-E00020ECAE7C}" type="datetimeFigureOut">
              <a:rPr lang="da-DK" smtClean="0"/>
              <a:t>18.06.2024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1DED82-58D1-2BDC-8251-50DD1172F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5B8DA62-42BF-54DE-8662-4E574C044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4EC170-9CDD-6647-A1F2-8B4D0E9F36D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419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hatGPT" TargetMode="Externa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gbladetfoa.dk/Artikler/2015/07/07/FOA-erklaerer-krig-mod-plejefirm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gbladetfoa.dk/Artikler/2015/07/07/FOA-erklaerer-krig-mod-plejefirma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da-DK" sz="4400" dirty="0"/>
              <a:t>Eksamen i undervisningsfaget musik</a:t>
            </a:r>
            <a:br>
              <a:rPr lang="da-DK" sz="4400" dirty="0"/>
            </a:br>
            <a:r>
              <a:rPr lang="da-DK" sz="2800" i="1" dirty="0"/>
              <a:t>Udvikling af eksamensformater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9C5E3DE-9418-9940-7799-2BD38B433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Jesper Juellund Jensen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/>
              <a:t>Helle</a:t>
            </a:r>
            <a:r>
              <a:rPr lang="en-US" dirty="0"/>
              <a:t> </a:t>
            </a:r>
            <a:r>
              <a:rPr lang="en-US" dirty="0" err="1"/>
              <a:t>Vinther</a:t>
            </a:r>
            <a:r>
              <a:rPr lang="en-US" dirty="0"/>
              <a:t> Hansen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Mette </a:t>
            </a:r>
            <a:r>
              <a:rPr lang="en-US" dirty="0" err="1"/>
              <a:t>Tjagvad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2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9CD551C2-7730-DAB1-F807-F5625440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42326B-D791-548D-A368-FC10F7EE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1392982"/>
            <a:ext cx="5155261" cy="4072044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National ensartethed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⬍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 Lokale udformninger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0ACD86-F288-C878-7156-822D5E5D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70" y="1392978"/>
            <a:ext cx="5170861" cy="407204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a-DK" sz="2000" dirty="0">
                <a:solidFill>
                  <a:srgbClr val="FFFFFF"/>
                </a:solidFill>
              </a:rPr>
              <a:t>Tradition for</a:t>
            </a:r>
            <a:br>
              <a:rPr lang="da-DK" sz="2000" dirty="0">
                <a:solidFill>
                  <a:srgbClr val="FFFFFF"/>
                </a:solidFill>
              </a:rPr>
            </a:br>
            <a:r>
              <a:rPr lang="da-DK" sz="2000" dirty="0">
                <a:solidFill>
                  <a:srgbClr val="FFFFFF"/>
                </a:solidFill>
              </a:rPr>
              <a:t>åben national eksamensform</a:t>
            </a:r>
            <a:br>
              <a:rPr lang="da-DK" sz="2000" dirty="0">
                <a:solidFill>
                  <a:srgbClr val="FFFFFF"/>
                </a:solidFill>
              </a:rPr>
            </a:br>
            <a:r>
              <a:rPr lang="da-DK" sz="2000" dirty="0">
                <a:solidFill>
                  <a:srgbClr val="FFFFFF"/>
                </a:solidFill>
              </a:rPr>
              <a:t>med stor plads til lokal udformning</a:t>
            </a:r>
          </a:p>
        </p:txBody>
      </p:sp>
    </p:spTree>
    <p:extLst>
      <p:ext uri="{BB962C8B-B14F-4D97-AF65-F5344CB8AC3E}">
        <p14:creationId xmlns:p14="http://schemas.microsoft.com/office/powerpoint/2010/main" val="1345623904"/>
      </p:ext>
    </p:extLst>
  </p:cSld>
  <p:clrMapOvr>
    <a:masterClrMapping/>
  </p:clrMapOvr>
  <p:transition spd="med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9CD551C2-7730-DAB1-F807-F5625440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42326B-D791-548D-A368-FC10F7EE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1392982"/>
            <a:ext cx="5155261" cy="4072044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Institution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⬍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 Studerende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0ACD86-F288-C878-7156-822D5E5D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70" y="1392978"/>
            <a:ext cx="5170861" cy="407204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a-DK" sz="2000" dirty="0">
                <a:solidFill>
                  <a:srgbClr val="FFFFFF"/>
                </a:solidFill>
              </a:rPr>
              <a:t>Hvem bestemmer eksamensformen?</a:t>
            </a:r>
          </a:p>
          <a:p>
            <a:pPr marL="0" indent="0" algn="ctr">
              <a:buNone/>
            </a:pPr>
            <a:r>
              <a:rPr lang="da-DK" sz="2000" dirty="0">
                <a:solidFill>
                  <a:srgbClr val="FFFFFF"/>
                </a:solidFill>
              </a:rPr>
              <a:t>Institutionen (underviserne)</a:t>
            </a:r>
            <a:br>
              <a:rPr lang="da-DK" sz="2000" dirty="0">
                <a:solidFill>
                  <a:srgbClr val="FFFFFF"/>
                </a:solidFill>
              </a:rPr>
            </a:br>
            <a:r>
              <a:rPr lang="da-DK" sz="2000" dirty="0">
                <a:solidFill>
                  <a:srgbClr val="FFFFFF"/>
                </a:solidFill>
              </a:rPr>
              <a:t>eller</a:t>
            </a:r>
            <a:br>
              <a:rPr lang="da-DK" sz="2000" dirty="0">
                <a:solidFill>
                  <a:srgbClr val="FFFFFF"/>
                </a:solidFill>
              </a:rPr>
            </a:br>
            <a:r>
              <a:rPr lang="da-DK" sz="2000" dirty="0">
                <a:solidFill>
                  <a:srgbClr val="FFFFFF"/>
                </a:solidFill>
              </a:rPr>
              <a:t>den studerende?</a:t>
            </a:r>
          </a:p>
        </p:txBody>
      </p:sp>
    </p:spTree>
    <p:extLst>
      <p:ext uri="{BB962C8B-B14F-4D97-AF65-F5344CB8AC3E}">
        <p14:creationId xmlns:p14="http://schemas.microsoft.com/office/powerpoint/2010/main" val="2461323415"/>
      </p:ext>
    </p:extLst>
  </p:cSld>
  <p:clrMapOvr>
    <a:masterClrMapping/>
  </p:clrMapOvr>
  <p:transition spd="med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9CD551C2-7730-DAB1-F807-F5625440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42326B-D791-548D-A368-FC10F7EE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1392982"/>
            <a:ext cx="5155261" cy="4072044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Kunnen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⬍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Refleksion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0ACD86-F288-C878-7156-822D5E5D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70" y="1392978"/>
            <a:ext cx="5170861" cy="4072043"/>
          </a:xfrm>
        </p:spPr>
        <p:txBody>
          <a:bodyPr anchor="ctr">
            <a:normAutofit/>
          </a:bodyPr>
          <a:lstStyle/>
          <a:p>
            <a:r>
              <a:rPr lang="da-DK" sz="2000" dirty="0">
                <a:solidFill>
                  <a:srgbClr val="FFFFFF"/>
                </a:solidFill>
              </a:rPr>
              <a:t>Hvad er gode balancer mellem at </a:t>
            </a:r>
            <a:r>
              <a:rPr lang="da-DK" sz="2000" i="1" dirty="0">
                <a:solidFill>
                  <a:srgbClr val="FFFFFF"/>
                </a:solidFill>
              </a:rPr>
              <a:t>kunne</a:t>
            </a:r>
            <a:r>
              <a:rPr lang="da-DK" sz="2000" dirty="0">
                <a:solidFill>
                  <a:srgbClr val="FFFFFF"/>
                </a:solidFill>
              </a:rPr>
              <a:t> noget (færdigheder) og at evne </a:t>
            </a:r>
            <a:r>
              <a:rPr lang="da-DK" sz="2000" i="1" dirty="0">
                <a:solidFill>
                  <a:srgbClr val="FFFFFF"/>
                </a:solidFill>
              </a:rPr>
              <a:t>refleksion</a:t>
            </a:r>
            <a:r>
              <a:rPr lang="da-DK" sz="2000" dirty="0">
                <a:solidFill>
                  <a:srgbClr val="FFFFFF"/>
                </a:solidFill>
              </a:rPr>
              <a:t>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Hvordan skabes gode sammenhænge mellem viden og færdigheder, mellem refleksion og handling?</a:t>
            </a:r>
          </a:p>
        </p:txBody>
      </p:sp>
    </p:spTree>
    <p:extLst>
      <p:ext uri="{BB962C8B-B14F-4D97-AF65-F5344CB8AC3E}">
        <p14:creationId xmlns:p14="http://schemas.microsoft.com/office/powerpoint/2010/main" val="743398498"/>
      </p:ext>
    </p:extLst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9CD551C2-7730-DAB1-F807-F5625440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42326B-D791-548D-A368-FC10F7EE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1392982"/>
            <a:ext cx="5155261" cy="4072044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Bredde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⬍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 Dybde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0ACD86-F288-C878-7156-822D5E5D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70" y="1392978"/>
            <a:ext cx="5170861" cy="40720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dirty="0">
                <a:solidFill>
                  <a:srgbClr val="FFFFFF"/>
                </a:solidFill>
              </a:rPr>
              <a:t>Bredde i fx:</a:t>
            </a:r>
          </a:p>
          <a:p>
            <a:r>
              <a:rPr lang="da-DK" sz="2000" dirty="0">
                <a:solidFill>
                  <a:srgbClr val="FFFFFF"/>
                </a:solidFill>
              </a:rPr>
              <a:t>Fagets indholdsområder</a:t>
            </a:r>
          </a:p>
          <a:p>
            <a:r>
              <a:rPr lang="da-DK" sz="2000" dirty="0">
                <a:solidFill>
                  <a:srgbClr val="FFFFFF"/>
                </a:solidFill>
              </a:rPr>
              <a:t>Undervisningsformer/metoder</a:t>
            </a:r>
          </a:p>
          <a:p>
            <a:r>
              <a:rPr lang="da-DK" sz="2000" dirty="0">
                <a:solidFill>
                  <a:srgbClr val="FFFFFF"/>
                </a:solidFill>
              </a:rPr>
              <a:t>Lærerroller, elevroller</a:t>
            </a:r>
          </a:p>
          <a:p>
            <a:r>
              <a:rPr lang="da-DK" sz="2000" dirty="0">
                <a:solidFill>
                  <a:srgbClr val="FFFFFF"/>
                </a:solidFill>
              </a:rPr>
              <a:t>Musikalske genrer og stilarter</a:t>
            </a:r>
          </a:p>
          <a:p>
            <a:r>
              <a:rPr lang="da-DK" sz="2000" dirty="0">
                <a:solidFill>
                  <a:srgbClr val="FFFFFF"/>
                </a:solidFill>
              </a:rPr>
              <a:t>Læremidler</a:t>
            </a:r>
          </a:p>
        </p:txBody>
      </p:sp>
    </p:spTree>
    <p:extLst>
      <p:ext uri="{BB962C8B-B14F-4D97-AF65-F5344CB8AC3E}">
        <p14:creationId xmlns:p14="http://schemas.microsoft.com/office/powerpoint/2010/main" val="1745106951"/>
      </p:ext>
    </p:extLst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Skriftlighed og samtalerobotter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Hvordan sikrer vi, at de studerende selv har skrevet opgaven?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2000" dirty="0">
                <a:solidFill>
                  <a:srgbClr val="595959"/>
                </a:solidFill>
              </a:rPr>
              <a:t>Er skriftlighed lige så vigtigt som før?</a:t>
            </a:r>
          </a:p>
        </p:txBody>
      </p:sp>
      <p:pic>
        <p:nvPicPr>
          <p:cNvPr id="4" name="Pladsholder til indhold 4" descr="ChatGPT - Wikipedia">
            <a:extLst>
              <a:ext uri="{FF2B5EF4-FFF2-40B4-BE49-F238E27FC236}">
                <a16:creationId xmlns:a16="http://schemas.microsoft.com/office/drawing/2014/main" id="{52FC27E7-69D5-2634-896B-4751113622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90634" y="3934267"/>
            <a:ext cx="1060704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Bredde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0004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Er der en tendens til,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at vi prøver de studerende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 i det, de er bedst til?</a:t>
            </a:r>
            <a:br>
              <a:rPr lang="da-DK" sz="2000" b="1" dirty="0">
                <a:solidFill>
                  <a:srgbClr val="595959"/>
                </a:solidFill>
              </a:rPr>
            </a:b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2000" dirty="0">
                <a:solidFill>
                  <a:srgbClr val="595959"/>
                </a:solidFill>
              </a:rPr>
              <a:t>(Fx i den mundtlige prøve</a:t>
            </a:r>
            <a:br>
              <a:rPr lang="da-DK" sz="2000" dirty="0">
                <a:solidFill>
                  <a:srgbClr val="595959"/>
                </a:solidFill>
              </a:rPr>
            </a:br>
            <a:r>
              <a:rPr lang="da-DK" sz="2000" dirty="0">
                <a:solidFill>
                  <a:srgbClr val="595959"/>
                </a:solidFill>
              </a:rPr>
              <a:t>eller til musikledelse?)</a:t>
            </a:r>
          </a:p>
        </p:txBody>
      </p:sp>
    </p:spTree>
    <p:extLst>
      <p:ext uri="{BB962C8B-B14F-4D97-AF65-F5344CB8AC3E}">
        <p14:creationId xmlns:p14="http://schemas.microsoft.com/office/powerpoint/2010/main" val="631196214"/>
      </p:ext>
    </p:extLst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Kendte situationer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471" y="2524880"/>
            <a:ext cx="5559551" cy="330271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Er der en tendens til,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at vi fortrinsvis prøver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i kendt stof?</a:t>
            </a:r>
          </a:p>
          <a:p>
            <a:pPr marL="0" indent="0" algn="ctr">
              <a:buNone/>
            </a:pPr>
            <a:endParaRPr lang="da-DK" sz="2000" dirty="0">
              <a:solidFill>
                <a:srgbClr val="595959"/>
              </a:solidFill>
            </a:endParaRPr>
          </a:p>
          <a:p>
            <a:pPr algn="ctr"/>
            <a:r>
              <a:rPr lang="da-DK" sz="2000" dirty="0">
                <a:solidFill>
                  <a:srgbClr val="595959"/>
                </a:solidFill>
              </a:rPr>
              <a:t>Fagdidaktik: Synopsis – frem for underviserstillet opgave</a:t>
            </a:r>
          </a:p>
          <a:p>
            <a:pPr algn="ctr"/>
            <a:r>
              <a:rPr lang="da-DK" sz="2000" dirty="0">
                <a:solidFill>
                  <a:srgbClr val="595959"/>
                </a:solidFill>
              </a:rPr>
              <a:t>Brugsklaver: Lister – frem for ukendt sang</a:t>
            </a:r>
          </a:p>
          <a:p>
            <a:pPr algn="ctr"/>
            <a:r>
              <a:rPr lang="da-DK" sz="2000" dirty="0">
                <a:solidFill>
                  <a:srgbClr val="595959"/>
                </a:solidFill>
              </a:rPr>
              <a:t>Musikledelse: Kort tid til andet end præsentation og indstuderet program (prøve i færdigheder frem for kompetence)</a:t>
            </a:r>
          </a:p>
        </p:txBody>
      </p:sp>
    </p:spTree>
    <p:extLst>
      <p:ext uri="{BB962C8B-B14F-4D97-AF65-F5344CB8AC3E}">
        <p14:creationId xmlns:p14="http://schemas.microsoft.com/office/powerpoint/2010/main" val="3338418130"/>
      </p:ext>
    </p:extLst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Lærerroller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Hvordan prøves i andre undervisningsformer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end den stærkt lærerstyrede?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1400" dirty="0">
                <a:solidFill>
                  <a:srgbClr val="595959"/>
                </a:solidFill>
              </a:rPr>
              <a:t>Den praktiske prøve privilegerer stærkt lærerstyrende undervisningsformer.</a:t>
            </a:r>
          </a:p>
          <a:p>
            <a:pPr marL="0" indent="0" algn="ctr">
              <a:buNone/>
            </a:pPr>
            <a:r>
              <a:rPr lang="da-DK" sz="1400" dirty="0">
                <a:solidFill>
                  <a:srgbClr val="595959"/>
                </a:solidFill>
              </a:rPr>
              <a:t>Afskrækker et fokus på „performance“</a:t>
            </a:r>
            <a:br>
              <a:rPr lang="da-DK" sz="1400" dirty="0">
                <a:solidFill>
                  <a:srgbClr val="595959"/>
                </a:solidFill>
              </a:rPr>
            </a:br>
            <a:r>
              <a:rPr lang="da-DK" sz="1400" dirty="0">
                <a:solidFill>
                  <a:srgbClr val="595959"/>
                </a:solidFill>
              </a:rPr>
              <a:t>studerende og elever fra faget?</a:t>
            </a:r>
            <a:br>
              <a:rPr lang="da-DK" sz="1400" dirty="0">
                <a:solidFill>
                  <a:srgbClr val="595959"/>
                </a:solidFill>
              </a:rPr>
            </a:br>
            <a:r>
              <a:rPr lang="da-DK" sz="1400" dirty="0">
                <a:solidFill>
                  <a:srgbClr val="595959"/>
                </a:solidFill>
              </a:rPr>
              <a:t>(Omvendt tiltrækker det helt sikkert andre…)</a:t>
            </a:r>
          </a:p>
        </p:txBody>
      </p:sp>
    </p:spTree>
    <p:extLst>
      <p:ext uri="{BB962C8B-B14F-4D97-AF65-F5344CB8AC3E}">
        <p14:creationId xmlns:p14="http://schemas.microsoft.com/office/powerpoint/2010/main" val="3642254681"/>
      </p:ext>
    </p:extLst>
  </p:cSld>
  <p:clrMapOvr>
    <a:masterClrMapping/>
  </p:clrMapOvr>
  <p:transition spd="med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Musik som samværsform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– i stedet for primært performance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2000" dirty="0">
                <a:solidFill>
                  <a:srgbClr val="595959"/>
                </a:solidFill>
              </a:rPr>
              <a:t>Mindre præstation, mere samskabelse, forståelse, nydelse, glæde, virkelyst…</a:t>
            </a:r>
          </a:p>
        </p:txBody>
      </p:sp>
    </p:spTree>
    <p:extLst>
      <p:ext uri="{BB962C8B-B14F-4D97-AF65-F5344CB8AC3E}">
        <p14:creationId xmlns:p14="http://schemas.microsoft.com/office/powerpoint/2010/main" val="1687558095"/>
      </p:ext>
    </p:extLst>
  </p:cSld>
  <p:clrMapOvr>
    <a:masterClrMapping/>
  </p:clrMapOvr>
  <p:transition spd="med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Kreative musikalske processer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Censorrapporten peger på et problem…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1400" dirty="0">
                <a:solidFill>
                  <a:srgbClr val="595959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44928510"/>
      </p:ext>
    </p:extLst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7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E9360DD-4E2F-F60F-4231-81BDFABB1212}"/>
              </a:ext>
            </a:extLst>
          </p:cNvPr>
          <p:cNvSpPr/>
          <p:nvPr/>
        </p:nvSpPr>
        <p:spPr>
          <a:xfrm>
            <a:off x="4126" y="0"/>
            <a:ext cx="121878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56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57" name="Freeform: Shape 77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78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24">
            <a:extLst>
              <a:ext uri="{FF2B5EF4-FFF2-40B4-BE49-F238E27FC236}">
                <a16:creationId xmlns:a16="http://schemas.microsoft.com/office/drawing/2014/main" id="{D4E2C102-2CBA-9A69-A573-CC4B75AB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456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sp>
        <p:nvSpPr>
          <p:cNvPr id="259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0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61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62" name="Freeform: Shape 85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86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87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88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89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358D88F3-92DC-CF5F-60E7-0886053B69C4}"/>
              </a:ext>
            </a:extLst>
          </p:cNvPr>
          <p:cNvSpPr/>
          <p:nvPr/>
        </p:nvSpPr>
        <p:spPr>
          <a:xfrm>
            <a:off x="3472988" y="721730"/>
            <a:ext cx="3832938" cy="17084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06A854C0-2635-2DE4-9D2E-4747EF2B8A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71"/>
            <a:ext cx="22019470" cy="12385954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A9C5E3DE-9418-9940-7799-2BD38B433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88" y="1357746"/>
            <a:ext cx="4705704" cy="5195454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Bef>
                <a:spcPts val="2200"/>
              </a:spcBef>
            </a:pPr>
            <a:r>
              <a:rPr lang="da-DK" b="1" dirty="0">
                <a:solidFill>
                  <a:schemeClr val="bg1"/>
                </a:solidFill>
              </a:rPr>
              <a:t>Onsdag 15. maj 2024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Onlinemøde</a:t>
            </a:r>
          </a:p>
          <a:p>
            <a:pPr algn="l">
              <a:spcBef>
                <a:spcPts val="2200"/>
              </a:spcBef>
            </a:pPr>
            <a:r>
              <a:rPr lang="da-DK" b="1" dirty="0">
                <a:solidFill>
                  <a:schemeClr val="bg1"/>
                </a:solidFill>
              </a:rPr>
              <a:t>Mandag d. 17. juni, 2024  (i dag)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Udvikling af eksamensformater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UCL Odense</a:t>
            </a:r>
          </a:p>
          <a:p>
            <a:pPr algn="l">
              <a:spcBef>
                <a:spcPts val="2200"/>
              </a:spcBef>
            </a:pPr>
            <a:r>
              <a:rPr lang="da-DK" b="1" dirty="0">
                <a:solidFill>
                  <a:schemeClr val="bg1"/>
                </a:solidFill>
              </a:rPr>
              <a:t>Primo august måned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Onlinemøde</a:t>
            </a:r>
          </a:p>
          <a:p>
            <a:pPr algn="l">
              <a:spcBef>
                <a:spcPts val="2200"/>
              </a:spcBef>
            </a:pPr>
            <a:r>
              <a:rPr lang="da-DK" b="1" dirty="0">
                <a:solidFill>
                  <a:schemeClr val="bg1"/>
                </a:solidFill>
              </a:rPr>
              <a:t>1. september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Aflevering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88" y="507238"/>
            <a:ext cx="3865212" cy="85050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da-DK" sz="5400" dirty="0">
                <a:solidFill>
                  <a:schemeClr val="bg1"/>
                </a:solidFill>
              </a:rPr>
              <a:t>Forløb</a:t>
            </a:r>
            <a:endParaRPr lang="da-DK" sz="5400" i="1" dirty="0">
              <a:solidFill>
                <a:schemeClr val="bg1"/>
              </a:solidFill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E11A19E-02DF-2828-DFFB-CC7D5F4DF4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296" y="3777604"/>
            <a:ext cx="892378" cy="5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180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illede 51">
            <a:extLst>
              <a:ext uri="{FF2B5EF4-FFF2-40B4-BE49-F238E27FC236}">
                <a16:creationId xmlns:a16="http://schemas.microsoft.com/office/drawing/2014/main" id="{EFEE5B8D-9C07-7AF4-E36E-668338EAD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colorTemperature colorTemp="7918"/>
                    </a14:imgEffect>
                    <a14:imgEffect>
                      <a14:saturation sat="327000"/>
                    </a14:imgEffect>
                    <a14:imgEffect>
                      <a14:brightnessContrast bright="-45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AE9B52-E4BD-29A3-215F-41BF968E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743"/>
            <a:ext cx="10515600" cy="3306330"/>
          </a:xfrm>
        </p:spPr>
        <p:txBody>
          <a:bodyPr>
            <a:normAutofit/>
          </a:bodyPr>
          <a:lstStyle/>
          <a:p>
            <a:pPr algn="ctr"/>
            <a:r>
              <a:rPr lang="da-DK" sz="8000" dirty="0">
                <a:solidFill>
                  <a:schemeClr val="bg1"/>
                </a:solidFill>
              </a:rPr>
              <a:t>Nye eksamensformer?</a:t>
            </a:r>
          </a:p>
        </p:txBody>
      </p:sp>
    </p:spTree>
    <p:extLst>
      <p:ext uri="{BB962C8B-B14F-4D97-AF65-F5344CB8AC3E}">
        <p14:creationId xmlns:p14="http://schemas.microsoft.com/office/powerpoint/2010/main" val="3310304805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illede 51">
            <a:extLst>
              <a:ext uri="{FF2B5EF4-FFF2-40B4-BE49-F238E27FC236}">
                <a16:creationId xmlns:a16="http://schemas.microsoft.com/office/drawing/2014/main" id="{EFEE5B8D-9C07-7AF4-E36E-668338EAD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18"/>
                    </a14:imgEffect>
                    <a14:imgEffect>
                      <a14:saturation sat="327000"/>
                    </a14:imgEffect>
                    <a14:imgEffect>
                      <a14:brightnessContrast bright="-39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AE9B52-E4BD-29A3-215F-41BF968E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6000" dirty="0">
                <a:solidFill>
                  <a:schemeClr val="bg1"/>
                </a:solidFill>
              </a:rPr>
              <a:t>Portfolio &amp; elevtekster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10B75A7-BDA6-016A-92E4-6DB183122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dirty="0">
                <a:solidFill>
                  <a:schemeClr val="bg1"/>
                </a:solidFill>
              </a:rPr>
              <a:t>Ikke som særlig eksamensform, men tænkt ind i andre former</a:t>
            </a:r>
          </a:p>
          <a:p>
            <a:pPr marL="0" indent="0" algn="ctr">
              <a:buNone/>
            </a:pPr>
            <a:endParaRPr lang="da-DK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a-DK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a-DK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a-DK" sz="1800" dirty="0">
                <a:solidFill>
                  <a:schemeClr val="bg1"/>
                </a:solidFill>
              </a:rPr>
              <a:t>Eksempler på elevtekster:</a:t>
            </a:r>
          </a:p>
          <a:p>
            <a:pPr algn="ctr"/>
            <a:r>
              <a:rPr lang="da-DK" sz="1800" dirty="0">
                <a:solidFill>
                  <a:schemeClr val="bg1"/>
                </a:solidFill>
              </a:rPr>
              <a:t>Opgavebesvarelser</a:t>
            </a:r>
          </a:p>
          <a:p>
            <a:pPr algn="ctr"/>
            <a:r>
              <a:rPr lang="da-DK" sz="1800" dirty="0">
                <a:solidFill>
                  <a:schemeClr val="bg1"/>
                </a:solidFill>
              </a:rPr>
              <a:t>Lyd/</a:t>
            </a:r>
            <a:r>
              <a:rPr lang="da-DK" sz="1800" dirty="0" err="1">
                <a:solidFill>
                  <a:schemeClr val="bg1"/>
                </a:solidFill>
              </a:rPr>
              <a:t>video-optagelser</a:t>
            </a:r>
            <a:endParaRPr lang="da-DK" sz="1800" dirty="0">
              <a:solidFill>
                <a:schemeClr val="bg1"/>
              </a:solidFill>
            </a:endParaRPr>
          </a:p>
          <a:p>
            <a:pPr algn="ctr"/>
            <a:r>
              <a:rPr lang="da-DK" sz="1800" dirty="0">
                <a:solidFill>
                  <a:schemeClr val="bg1"/>
                </a:solidFill>
              </a:rPr>
              <a:t>Notationer af musik</a:t>
            </a:r>
          </a:p>
          <a:p>
            <a:pPr algn="ctr"/>
            <a:r>
              <a:rPr lang="da-DK" sz="1800" dirty="0" err="1">
                <a:solidFill>
                  <a:schemeClr val="bg1"/>
                </a:solidFill>
              </a:rPr>
              <a:t>Powerpoint</a:t>
            </a:r>
            <a:r>
              <a:rPr lang="da-DK" sz="1800" dirty="0">
                <a:solidFill>
                  <a:schemeClr val="bg1"/>
                </a:solidFill>
              </a:rPr>
              <a:t>-præsentationer</a:t>
            </a:r>
          </a:p>
          <a:p>
            <a:pPr marL="0" indent="0" algn="ctr">
              <a:buNone/>
            </a:pPr>
            <a:r>
              <a:rPr lang="da-DK" sz="1800" dirty="0">
                <a:solidFill>
                  <a:schemeClr val="bg1"/>
                </a:solidFill>
              </a:rPr>
              <a:t>…</a:t>
            </a:r>
          </a:p>
          <a:p>
            <a:pPr marL="0" indent="0" algn="ctr">
              <a:buNone/>
            </a:pPr>
            <a:endParaRPr lang="da-DK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illede 51">
            <a:extLst>
              <a:ext uri="{FF2B5EF4-FFF2-40B4-BE49-F238E27FC236}">
                <a16:creationId xmlns:a16="http://schemas.microsoft.com/office/drawing/2014/main" id="{EFEE5B8D-9C07-7AF4-E36E-668338EAD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18"/>
                    </a14:imgEffect>
                    <a14:imgEffect>
                      <a14:saturation sat="327000"/>
                    </a14:imgEffect>
                    <a14:imgEffect>
                      <a14:brightnessContrast bright="-39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AE9B52-E4BD-29A3-215F-41BF968E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6000" dirty="0">
                <a:solidFill>
                  <a:schemeClr val="bg1"/>
                </a:solidFill>
              </a:rPr>
              <a:t>Video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C62678-BA07-767F-E8A9-5AD3BA51F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130" y="4682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>
                <a:solidFill>
                  <a:schemeClr val="bg1"/>
                </a:solidFill>
              </a:rPr>
              <a:t>Fx udvalgte sekvenser fra praktik</a:t>
            </a:r>
          </a:p>
          <a:p>
            <a:pPr marL="0" indent="0">
              <a:buNone/>
            </a:pP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illede 51">
            <a:extLst>
              <a:ext uri="{FF2B5EF4-FFF2-40B4-BE49-F238E27FC236}">
                <a16:creationId xmlns:a16="http://schemas.microsoft.com/office/drawing/2014/main" id="{EFEE5B8D-9C07-7AF4-E36E-668338EAD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18"/>
                    </a14:imgEffect>
                    <a14:imgEffect>
                      <a14:saturation sat="327000"/>
                    </a14:imgEffect>
                    <a14:imgEffect>
                      <a14:brightnessContrast bright="-39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AE9B52-E4BD-29A3-215F-41BF968E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6000" dirty="0">
                <a:solidFill>
                  <a:schemeClr val="bg1"/>
                </a:solidFill>
              </a:rPr>
              <a:t>„Cirkulationseksamen“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C62678-BA07-767F-E8A9-5AD3BA51F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8665" y="3296371"/>
            <a:ext cx="659467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sz="2000" dirty="0">
                <a:solidFill>
                  <a:schemeClr val="bg1"/>
                </a:solidFill>
              </a:rPr>
              <a:t>De studerende løser i grupper en opgave på stedet, mens eksaminator og censor „cirkulerer“ mellem grupperne</a:t>
            </a:r>
          </a:p>
          <a:p>
            <a:pPr marL="0" indent="0" algn="ctr">
              <a:buNone/>
            </a:pPr>
            <a:endParaRPr lang="da-DK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8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FOA erklærer krig mod plejefirma | Fagbladet FOA">
            <a:extLst>
              <a:ext uri="{FF2B5EF4-FFF2-40B4-BE49-F238E27FC236}">
                <a16:creationId xmlns:a16="http://schemas.microsoft.com/office/drawing/2014/main" id="{4EECAD98-9683-654F-C1CF-BDBC6EC25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90000" contrast="-49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4873" y="0"/>
            <a:ext cx="1106225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2723BE-E47E-0F51-66F8-64B3EDCA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Forudsætninger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DBF7DCA-1950-9BE3-FACE-3805C44B2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Husk, at praktikken ligger i faget</a:t>
            </a:r>
          </a:p>
          <a:p>
            <a:r>
              <a:rPr lang="da-DK" dirty="0">
                <a:solidFill>
                  <a:schemeClr val="bg1"/>
                </a:solidFill>
              </a:rPr>
              <a:t>Redegørelse for eksamensstoffet</a:t>
            </a:r>
          </a:p>
          <a:p>
            <a:r>
              <a:rPr lang="da-DK" dirty="0">
                <a:solidFill>
                  <a:schemeClr val="bg1"/>
                </a:solidFill>
              </a:rPr>
              <a:t>Vi har i alt 70 min. (inkl. eksaminators og censors forberedelse)</a:t>
            </a:r>
          </a:p>
          <a:p>
            <a:r>
              <a:rPr lang="da-DK" dirty="0">
                <a:solidFill>
                  <a:schemeClr val="bg1"/>
                </a:solidFill>
              </a:rPr>
              <a:t>Min. 55 min. skal være til mundtlig/praktisk eksamen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43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8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FOA erklærer krig mod plejefirma | Fagbladet FOA">
            <a:extLst>
              <a:ext uri="{FF2B5EF4-FFF2-40B4-BE49-F238E27FC236}">
                <a16:creationId xmlns:a16="http://schemas.microsoft.com/office/drawing/2014/main" id="{4EECAD98-9683-654F-C1CF-BDBC6EC25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90000" contrast="-49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4873" y="0"/>
            <a:ext cx="1106225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2723BE-E47E-0F51-66F8-64B3EDCA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Beslutninger (tror vi…)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DBF7DCA-1950-9BE3-FACE-3805C44B2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6225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a-DK" sz="2800" dirty="0">
                <a:solidFill>
                  <a:srgbClr val="FFFFFF"/>
                </a:solidFill>
              </a:rPr>
              <a:t>Vi vil se den studerende „på gulvet“ (interaktion med elever/kaniner)</a:t>
            </a:r>
          </a:p>
          <a:p>
            <a:pPr marL="0" indent="0" algn="ctr">
              <a:buNone/>
            </a:pPr>
            <a:r>
              <a:rPr lang="da-DK" dirty="0">
                <a:solidFill>
                  <a:srgbClr val="FFFFFF"/>
                </a:solidFill>
              </a:rPr>
              <a:t>Didaktisk refleksion skal indgå</a:t>
            </a:r>
          </a:p>
          <a:p>
            <a:pPr marL="0" indent="0" algn="ctr">
              <a:buNone/>
            </a:pPr>
            <a:r>
              <a:rPr lang="da-DK" sz="2800" dirty="0">
                <a:solidFill>
                  <a:srgbClr val="FFFFFF"/>
                </a:solidFill>
              </a:rPr>
              <a:t>Sang og akkompagnement skal </a:t>
            </a:r>
            <a:r>
              <a:rPr lang="da-DK" dirty="0">
                <a:solidFill>
                  <a:srgbClr val="FFFFFF"/>
                </a:solidFill>
              </a:rPr>
              <a:t>indgå</a:t>
            </a:r>
          </a:p>
          <a:p>
            <a:pPr marL="0" indent="0" algn="ctr">
              <a:buNone/>
            </a:pPr>
            <a:endParaRPr lang="da-DK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da-DK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da-DK" sz="2000" dirty="0">
                <a:solidFill>
                  <a:srgbClr val="FFFFFF"/>
                </a:solidFill>
              </a:rPr>
              <a:t>Prøven skal være til at håndtere for institutionen – ikke mindst for underviserne</a:t>
            </a:r>
          </a:p>
          <a:p>
            <a:pPr marL="0" indent="0" algn="ctr">
              <a:buNone/>
            </a:pPr>
            <a:endParaRPr lang="da-DK" dirty="0">
              <a:solidFill>
                <a:schemeClr val="bg1"/>
              </a:solidFill>
            </a:endParaRPr>
          </a:p>
          <a:p>
            <a:endParaRPr lang="da-DK" sz="2800" dirty="0">
              <a:solidFill>
                <a:srgbClr val="FFFFFF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23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9F570-50B1-AE46-E6AB-33C4F11C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Eksamensformer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27FE6BF-736A-61CF-C524-DA9E0CD80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877550" cy="1500187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 err="1">
                <a:solidFill>
                  <a:schemeClr val="accent6"/>
                </a:solidFill>
              </a:rPr>
              <a:t>Pg</a:t>
            </a:r>
            <a:r>
              <a:rPr lang="da-DK" b="1" dirty="0">
                <a:solidFill>
                  <a:schemeClr val="accent6"/>
                </a:solidFill>
              </a:rPr>
              <a:t>: Den studerende „på gulv“, i lærerrolle, som underviser (praktisk prøve)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rgbClr val="0070C0"/>
                </a:solidFill>
              </a:rPr>
              <a:t>M: Mundtlig faglig og didaktisk refleksion (inkl. </a:t>
            </a:r>
            <a:r>
              <a:rPr lang="da-DK" b="1" dirty="0" err="1">
                <a:solidFill>
                  <a:srgbClr val="0070C0"/>
                </a:solidFill>
              </a:rPr>
              <a:t>forb</a:t>
            </a:r>
            <a:r>
              <a:rPr lang="da-DK" b="1" dirty="0">
                <a:solidFill>
                  <a:srgbClr val="0070C0"/>
                </a:solidFill>
              </a:rPr>
              <a:t>., </a:t>
            </a:r>
            <a:r>
              <a:rPr lang="da-DK" b="1" dirty="0" err="1">
                <a:solidFill>
                  <a:srgbClr val="0070C0"/>
                </a:solidFill>
              </a:rPr>
              <a:t>eval</a:t>
            </a:r>
            <a:r>
              <a:rPr lang="da-DK" b="1" dirty="0">
                <a:solidFill>
                  <a:srgbClr val="0070C0"/>
                </a:solidFill>
              </a:rPr>
              <a:t>., </a:t>
            </a:r>
            <a:r>
              <a:rPr lang="da-DK" b="1" dirty="0" err="1">
                <a:solidFill>
                  <a:srgbClr val="0070C0"/>
                </a:solidFill>
              </a:rPr>
              <a:t>udv</a:t>
            </a:r>
            <a:r>
              <a:rPr lang="da-DK" b="1" dirty="0">
                <a:solidFill>
                  <a:srgbClr val="0070C0"/>
                </a:solidFill>
              </a:rPr>
              <a:t>.) (mundtlig prøve)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 err="1">
                <a:solidFill>
                  <a:schemeClr val="accent5"/>
                </a:solidFill>
              </a:rPr>
              <a:t>Ph</a:t>
            </a:r>
            <a:r>
              <a:rPr lang="da-DK" dirty="0">
                <a:solidFill>
                  <a:schemeClr val="accent5"/>
                </a:solidFill>
              </a:rPr>
              <a:t>: Praktisk håndværk – sang og akkompagnement (den lille del) (praktisk prøve)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7303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58973-F3B1-4671-EC8F-0F85D41C4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Traditionel sang og akkompagnement</a:t>
            </a:r>
            <a:br>
              <a:rPr lang="da-DK" b="1" dirty="0"/>
            </a:br>
            <a:r>
              <a:rPr lang="da-DK" b="1" dirty="0" err="1">
                <a:solidFill>
                  <a:schemeClr val="accent5"/>
                </a:solidFill>
              </a:rPr>
              <a:t>Ph</a:t>
            </a:r>
            <a:r>
              <a:rPr lang="da-DK" b="1" dirty="0"/>
              <a:t>  </a:t>
            </a:r>
            <a:r>
              <a:rPr lang="da-DK" dirty="0"/>
              <a:t>+</a:t>
            </a:r>
            <a:r>
              <a:rPr lang="da-DK" dirty="0" err="1">
                <a:solidFill>
                  <a:schemeClr val="accent6"/>
                </a:solidFill>
              </a:rPr>
              <a:t>Pg</a:t>
            </a:r>
            <a:r>
              <a:rPr lang="da-DK" dirty="0"/>
              <a:t> </a:t>
            </a:r>
            <a:r>
              <a:rPr lang="da-DK" dirty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da-DK" dirty="0"/>
              <a:t> </a:t>
            </a:r>
            <a:r>
              <a:rPr lang="da-DK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evt. 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3FAEDC3-E402-0D57-200F-ABBBAC12C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Sang [</a:t>
            </a:r>
            <a:r>
              <a:rPr lang="da-DK" dirty="0" err="1">
                <a:solidFill>
                  <a:schemeClr val="accent5"/>
                </a:solidFill>
              </a:rPr>
              <a:t>Ph</a:t>
            </a:r>
            <a:r>
              <a:rPr lang="da-DK" dirty="0"/>
              <a:t>] + akkompagnement [</a:t>
            </a:r>
            <a:r>
              <a:rPr lang="da-DK" dirty="0" err="1">
                <a:solidFill>
                  <a:schemeClr val="accent5"/>
                </a:solidFill>
              </a:rPr>
              <a:t>Ph</a:t>
            </a:r>
            <a:r>
              <a:rPr lang="da-DK" dirty="0"/>
              <a:t> + </a:t>
            </a:r>
            <a:r>
              <a:rPr lang="da-DK" dirty="0" err="1">
                <a:solidFill>
                  <a:schemeClr val="accent6"/>
                </a:solidFill>
              </a:rPr>
              <a:t>Pg</a:t>
            </a:r>
            <a:r>
              <a:rPr lang="da-DK" dirty="0"/>
              <a:t>]</a:t>
            </a:r>
          </a:p>
          <a:p>
            <a:r>
              <a:rPr lang="da-DK" dirty="0"/>
              <a:t>Evt. også med motivation (sangvalg) osv. [</a:t>
            </a:r>
            <a:r>
              <a:rPr lang="da-DK" dirty="0">
                <a:solidFill>
                  <a:schemeClr val="accent4"/>
                </a:solidFill>
              </a:rPr>
              <a:t>M</a:t>
            </a:r>
            <a:r>
              <a:rPr lang="da-DK" dirty="0"/>
              <a:t>]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Bemærkning:</a:t>
            </a:r>
          </a:p>
          <a:p>
            <a:r>
              <a:rPr lang="da-DK" dirty="0"/>
              <a:t>Sang og akkompagnement skal med, men ikke nødvendigvis som selvstændigt punkt.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2877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2A35E-4E97-44B9-7822-4F24C671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Traditionel musikledelse</a:t>
            </a:r>
            <a:br>
              <a:rPr lang="da-DK" b="1" dirty="0"/>
            </a:br>
            <a:r>
              <a:rPr lang="da-DK" b="1" dirty="0" err="1">
                <a:solidFill>
                  <a:schemeClr val="accent6"/>
                </a:solidFill>
              </a:rPr>
              <a:t>Pg</a:t>
            </a:r>
            <a:r>
              <a:rPr lang="da-DK" dirty="0">
                <a:solidFill>
                  <a:schemeClr val="bg1">
                    <a:lumMod val="75000"/>
                  </a:schemeClr>
                </a:solidFill>
              </a:rPr>
              <a:t> +</a:t>
            </a:r>
            <a:r>
              <a:rPr lang="da-DK" dirty="0"/>
              <a:t> </a:t>
            </a:r>
            <a:r>
              <a:rPr lang="da-DK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evt. M</a:t>
            </a:r>
            <a:endParaRPr lang="da-DK" b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137761-3F0D-A166-01B9-6E559D0D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Kaniner (elever eller studerende)</a:t>
            </a:r>
          </a:p>
          <a:p>
            <a:r>
              <a:rPr lang="da-DK" dirty="0"/>
              <a:t>Nyt ↔︎ kendt indhold (for kaninerne)</a:t>
            </a:r>
          </a:p>
          <a:p>
            <a:r>
              <a:rPr lang="da-DK" dirty="0"/>
              <a:t>Udleveret, selvvalgt (evt. arrangeret) eller selvkomponeret musik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Bemærkninger:</a:t>
            </a:r>
          </a:p>
          <a:p>
            <a:r>
              <a:rPr lang="da-DK" dirty="0"/>
              <a:t>Lærerstyret, performanceorienteret eksamensform (særlig metode)</a:t>
            </a:r>
          </a:p>
          <a:p>
            <a:r>
              <a:rPr lang="da-DK" dirty="0"/>
              <a:t>Fokus på musikudøvelse</a:t>
            </a:r>
          </a:p>
          <a:p>
            <a:r>
              <a:rPr lang="da-DK" dirty="0"/>
              <a:t>Kan med fordel kombineres med didaktisk refleksion [</a:t>
            </a:r>
            <a:r>
              <a:rPr lang="da-DK" dirty="0">
                <a:solidFill>
                  <a:schemeClr val="accent4"/>
                </a:solidFill>
              </a:rPr>
              <a:t>M</a:t>
            </a:r>
            <a:r>
              <a:rPr lang="da-DK" dirty="0"/>
              <a:t>] – men det kan presse den samlede eksamen til at være meget fokuseret på musikudøvelse på bekostning af mus. skaben &amp; musikforståelse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682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2A35E-4E97-44B9-7822-4F24C671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Undervisning fra praksis på video</a:t>
            </a:r>
            <a:br>
              <a:rPr lang="da-DK" dirty="0"/>
            </a:br>
            <a:r>
              <a:rPr lang="da-DK" b="1" dirty="0" err="1">
                <a:solidFill>
                  <a:schemeClr val="accent4"/>
                </a:solidFill>
              </a:rPr>
              <a:t>M</a:t>
            </a:r>
            <a:r>
              <a:rPr lang="da-DK" dirty="0" err="1"/>
              <a:t>+</a:t>
            </a:r>
            <a:r>
              <a:rPr lang="da-DK" dirty="0" err="1">
                <a:solidFill>
                  <a:schemeClr val="accent6"/>
                </a:solidFill>
              </a:rPr>
              <a:t>Pg</a:t>
            </a:r>
            <a:r>
              <a:rPr lang="da-DK" dirty="0"/>
              <a:t>    – med mulighed for </a:t>
            </a:r>
            <a:r>
              <a:rPr lang="da-DK" b="1" dirty="0" err="1">
                <a:solidFill>
                  <a:schemeClr val="accent6"/>
                </a:solidFill>
              </a:rPr>
              <a:t>Pg</a:t>
            </a:r>
            <a:r>
              <a:rPr lang="da-DK" dirty="0"/>
              <a:t> + </a:t>
            </a:r>
            <a:r>
              <a:rPr lang="da-DK" dirty="0" err="1">
                <a:solidFill>
                  <a:schemeClr val="accent5"/>
                </a:solidFill>
              </a:rPr>
              <a:t>Ph</a:t>
            </a:r>
            <a:endParaRPr lang="da-DK" dirty="0">
              <a:solidFill>
                <a:schemeClr val="accent5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137761-3F0D-A166-01B9-6E559D0D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/>
              <a:t>Ud fra udvalgte videosekvenser ser vi den studerende </a:t>
            </a:r>
            <a:r>
              <a:rPr lang="da-DK" i="1" dirty="0"/>
              <a:t>i praksis</a:t>
            </a:r>
          </a:p>
          <a:p>
            <a:r>
              <a:rPr lang="da-DK" dirty="0"/>
              <a:t>Fokus på lærer-elev-interaktion, „den studerende på gulv“</a:t>
            </a:r>
          </a:p>
          <a:p>
            <a:r>
              <a:rPr lang="da-DK" dirty="0"/>
              <a:t>Helt fint også at se noget, der ikke fungerer ⇒ god til refleksion, udvikling</a:t>
            </a:r>
          </a:p>
          <a:p>
            <a:r>
              <a:rPr lang="da-DK" dirty="0"/>
              <a:t>Didaktisk refleksion</a:t>
            </a:r>
          </a:p>
          <a:p>
            <a:r>
              <a:rPr lang="da-DK" dirty="0"/>
              <a:t>Autentisk (elever – eller skal det også kunne være studerende?)</a:t>
            </a:r>
          </a:p>
          <a:p>
            <a:r>
              <a:rPr lang="da-DK" dirty="0"/>
              <a:t>Mulighed for mange aktivitetsformer – inkl. mus. skaben og musikforståelse</a:t>
            </a:r>
          </a:p>
          <a:p>
            <a:r>
              <a:rPr lang="da-DK" dirty="0"/>
              <a:t>Mulighed for mange dele af faget (lydformning, lytning, kor, sammenspil…)</a:t>
            </a:r>
          </a:p>
          <a:p>
            <a:r>
              <a:rPr lang="da-DK" dirty="0"/>
              <a:t>Mulighed for varierede lærerroller (fx gå foran/med/bag, </a:t>
            </a:r>
            <a:r>
              <a:rPr lang="da-DK" dirty="0" err="1"/>
              <a:t>LLNs</a:t>
            </a:r>
            <a:r>
              <a:rPr lang="da-DK" dirty="0"/>
              <a:t> ni lærerroller)</a:t>
            </a:r>
          </a:p>
          <a:p>
            <a:endParaRPr lang="da-DK" dirty="0"/>
          </a:p>
          <a:p>
            <a:r>
              <a:rPr lang="da-DK" dirty="0"/>
              <a:t>Kan være en „fuld pakke“ (+ det løse), men kan også bare være en del</a:t>
            </a:r>
          </a:p>
        </p:txBody>
      </p:sp>
    </p:spTree>
    <p:extLst>
      <p:ext uri="{BB962C8B-B14F-4D97-AF65-F5344CB8AC3E}">
        <p14:creationId xmlns:p14="http://schemas.microsoft.com/office/powerpoint/2010/main" val="306147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7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E9360DD-4E2F-F60F-4231-81BDFABB1212}"/>
              </a:ext>
            </a:extLst>
          </p:cNvPr>
          <p:cNvSpPr/>
          <p:nvPr/>
        </p:nvSpPr>
        <p:spPr>
          <a:xfrm>
            <a:off x="4126" y="0"/>
            <a:ext cx="121878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56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57" name="Freeform: Shape 77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78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24">
            <a:extLst>
              <a:ext uri="{FF2B5EF4-FFF2-40B4-BE49-F238E27FC236}">
                <a16:creationId xmlns:a16="http://schemas.microsoft.com/office/drawing/2014/main" id="{D4E2C102-2CBA-9A69-A573-CC4B75AB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456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sp>
        <p:nvSpPr>
          <p:cNvPr id="259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0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61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62" name="Freeform: Shape 85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86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87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88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89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358D88F3-92DC-CF5F-60E7-0886053B69C4}"/>
              </a:ext>
            </a:extLst>
          </p:cNvPr>
          <p:cNvSpPr/>
          <p:nvPr/>
        </p:nvSpPr>
        <p:spPr>
          <a:xfrm>
            <a:off x="5035436" y="0"/>
            <a:ext cx="7152438" cy="67066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06A854C0-2635-2DE4-9D2E-4747EF2B8A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70"/>
            <a:ext cx="22019470" cy="12385954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A9C5E3DE-9418-9940-7799-2BD38B433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88" y="1357746"/>
            <a:ext cx="4705704" cy="5195454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Bef>
                <a:spcPts val="2200"/>
              </a:spcBef>
            </a:pPr>
            <a:r>
              <a:rPr lang="da-DK" b="1" dirty="0">
                <a:solidFill>
                  <a:schemeClr val="bg1"/>
                </a:solidFill>
              </a:rPr>
              <a:t>Onsdag 15. maj 2024 (i dag)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Onlinemøde</a:t>
            </a:r>
          </a:p>
          <a:p>
            <a:pPr algn="l">
              <a:spcBef>
                <a:spcPts val="2200"/>
              </a:spcBef>
            </a:pPr>
            <a:r>
              <a:rPr lang="da-DK" b="1" dirty="0">
                <a:solidFill>
                  <a:schemeClr val="bg1"/>
                </a:solidFill>
              </a:rPr>
              <a:t>Mandag d. 17. juni, 2024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Diskussion på baggrund af foreløbige forslag til modeller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UCL Odense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Tilmelding via Outlook</a:t>
            </a:r>
          </a:p>
          <a:p>
            <a:pPr algn="l">
              <a:spcBef>
                <a:spcPts val="2200"/>
              </a:spcBef>
            </a:pPr>
            <a:r>
              <a:rPr lang="da-DK" b="1" dirty="0">
                <a:solidFill>
                  <a:schemeClr val="bg1"/>
                </a:solidFill>
              </a:rPr>
              <a:t>Primo august måned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Onlinemøde</a:t>
            </a:r>
          </a:p>
          <a:p>
            <a:pPr algn="l">
              <a:spcBef>
                <a:spcPts val="2200"/>
              </a:spcBef>
            </a:pPr>
            <a:r>
              <a:rPr lang="da-DK" b="1" dirty="0">
                <a:solidFill>
                  <a:schemeClr val="bg1"/>
                </a:solidFill>
              </a:rPr>
              <a:t>1. september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Aflevering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88" y="507238"/>
            <a:ext cx="3865212" cy="85050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da-DK" sz="5400" dirty="0">
                <a:solidFill>
                  <a:schemeClr val="bg1"/>
                </a:solidFill>
              </a:rPr>
              <a:t>Forløb</a:t>
            </a:r>
            <a:endParaRPr lang="da-DK" sz="5400" i="1" dirty="0">
              <a:solidFill>
                <a:schemeClr val="bg1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0D44B4E-91BC-6C94-4469-1ADF351B68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425" y="1785571"/>
            <a:ext cx="5966460" cy="38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31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2A35E-4E97-44B9-7822-4F24C671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Cirkulationseksamen</a:t>
            </a:r>
            <a:r>
              <a:rPr lang="da-DK" dirty="0">
                <a:solidFill>
                  <a:schemeClr val="bg2">
                    <a:lumMod val="90000"/>
                  </a:schemeClr>
                </a:solidFill>
              </a:rPr>
              <a:t> (laboratorieeksamen)</a:t>
            </a:r>
            <a:br>
              <a:rPr lang="da-DK" b="1" dirty="0"/>
            </a:br>
            <a:r>
              <a:rPr lang="da-DK" b="1" dirty="0">
                <a:solidFill>
                  <a:schemeClr val="accent4"/>
                </a:solidFill>
              </a:rPr>
              <a:t>M</a:t>
            </a:r>
            <a:endParaRPr lang="da-DK" dirty="0">
              <a:solidFill>
                <a:schemeClr val="accent4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137761-3F0D-A166-01B9-6E559D0D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1969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a-DK" sz="2000" dirty="0"/>
              <a:t>Opgave/problemstilling af faglig og didaktisk karakter</a:t>
            </a:r>
          </a:p>
          <a:p>
            <a:pPr>
              <a:spcBef>
                <a:spcPts val="0"/>
              </a:spcBef>
            </a:pPr>
            <a:r>
              <a:rPr lang="da-DK" sz="2000" dirty="0"/>
              <a:t>Proces, spørgsmål, diskussion er vigtigt</a:t>
            </a:r>
          </a:p>
          <a:p>
            <a:pPr>
              <a:spcBef>
                <a:spcPts val="0"/>
              </a:spcBef>
            </a:pPr>
            <a:r>
              <a:rPr lang="da-DK" sz="2000" dirty="0"/>
              <a:t>Fint at bruge samtalerobotter og anden kunstig intelligens</a:t>
            </a:r>
          </a:p>
          <a:p>
            <a:pPr>
              <a:spcBef>
                <a:spcPts val="0"/>
              </a:spcBef>
            </a:pPr>
            <a:r>
              <a:rPr lang="da-DK" sz="2000" dirty="0"/>
              <a:t>De viser forberedelse, gennemførelse, evaluering og udvikling – ikke kun gennemførelse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845C6E3-1ADF-B893-196F-AE320C99E25C}"/>
              </a:ext>
            </a:extLst>
          </p:cNvPr>
          <p:cNvSpPr txBox="1">
            <a:spLocks/>
          </p:cNvSpPr>
          <p:nvPr/>
        </p:nvSpPr>
        <p:spPr>
          <a:xfrm>
            <a:off x="838200" y="30162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/>
              <a:t>Cirkulationseksamen +</a:t>
            </a:r>
            <a:br>
              <a:rPr lang="da-DK" b="1" dirty="0"/>
            </a:br>
            <a:r>
              <a:rPr lang="da-DK" b="1" dirty="0">
                <a:solidFill>
                  <a:schemeClr val="accent4"/>
                </a:solidFill>
              </a:rPr>
              <a:t>M </a:t>
            </a:r>
            <a:r>
              <a:rPr lang="da-DK" b="1" dirty="0"/>
              <a:t>+ </a:t>
            </a:r>
            <a:r>
              <a:rPr lang="da-DK" b="1" dirty="0" err="1">
                <a:solidFill>
                  <a:schemeClr val="accent6"/>
                </a:solidFill>
              </a:rPr>
              <a:t>Pg</a:t>
            </a:r>
            <a:endParaRPr lang="da-DK" dirty="0">
              <a:solidFill>
                <a:schemeClr val="accent6"/>
              </a:solidFill>
            </a:endParaRP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C9D10AD9-775C-548F-9E9E-26360ABDDB14}"/>
              </a:ext>
            </a:extLst>
          </p:cNvPr>
          <p:cNvSpPr txBox="1">
            <a:spLocks/>
          </p:cNvSpPr>
          <p:nvPr/>
        </p:nvSpPr>
        <p:spPr>
          <a:xfrm>
            <a:off x="838200" y="4312444"/>
            <a:ext cx="10515600" cy="614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/>
              <a:t>Også med „gøre-del“, hvor man viser elementer fra ens undervisningsforløb, fx at spille eller synge en sang, vise en dans, selv gennemføre en elevopgave</a:t>
            </a:r>
            <a:endParaRPr lang="da-DK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122070D-3B5F-5DB2-E873-5AFD5A5CB20B}"/>
              </a:ext>
            </a:extLst>
          </p:cNvPr>
          <p:cNvSpPr txBox="1">
            <a:spLocks/>
          </p:cNvSpPr>
          <p:nvPr/>
        </p:nvSpPr>
        <p:spPr>
          <a:xfrm>
            <a:off x="838200" y="5167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/>
              <a:t>Cirkulationseksamen ++</a:t>
            </a:r>
            <a:br>
              <a:rPr lang="da-DK" b="1" dirty="0"/>
            </a:br>
            <a:r>
              <a:rPr lang="da-DK" b="1" dirty="0">
                <a:solidFill>
                  <a:schemeClr val="accent4"/>
                </a:solidFill>
              </a:rPr>
              <a:t>M </a:t>
            </a:r>
            <a:r>
              <a:rPr lang="da-DK" b="1" dirty="0"/>
              <a:t>+ </a:t>
            </a:r>
            <a:r>
              <a:rPr lang="da-DK" b="1" dirty="0" err="1">
                <a:solidFill>
                  <a:schemeClr val="accent6"/>
                </a:solidFill>
              </a:rPr>
              <a:t>Pg</a:t>
            </a:r>
            <a:r>
              <a:rPr lang="da-DK" b="1" dirty="0"/>
              <a:t> + </a:t>
            </a:r>
            <a:r>
              <a:rPr lang="da-DK" b="1" dirty="0" err="1">
                <a:solidFill>
                  <a:schemeClr val="accent5"/>
                </a:solidFill>
              </a:rPr>
              <a:t>Ph</a:t>
            </a:r>
            <a:endParaRPr lang="da-DK" dirty="0">
              <a:solidFill>
                <a:schemeClr val="accent5"/>
              </a:solidFill>
            </a:endParaRP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E7661E27-B710-86E0-89AD-51B0C4A0079C}"/>
              </a:ext>
            </a:extLst>
          </p:cNvPr>
          <p:cNvSpPr txBox="1">
            <a:spLocks/>
          </p:cNvSpPr>
          <p:nvPr/>
        </p:nvSpPr>
        <p:spPr>
          <a:xfrm>
            <a:off x="838200" y="6463505"/>
            <a:ext cx="10515600" cy="614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Også med sang og akkompagnement</a:t>
            </a:r>
          </a:p>
        </p:txBody>
      </p:sp>
    </p:spTree>
    <p:extLst>
      <p:ext uri="{BB962C8B-B14F-4D97-AF65-F5344CB8AC3E}">
        <p14:creationId xmlns:p14="http://schemas.microsoft.com/office/powerpoint/2010/main" val="22865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2A35E-4E97-44B9-7822-4F24C671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„Den fulde pakke“ – to delt</a:t>
            </a:r>
            <a:br>
              <a:rPr lang="da-DK" b="1" dirty="0"/>
            </a:br>
            <a:r>
              <a:rPr lang="da-DK" b="1" dirty="0" err="1">
                <a:solidFill>
                  <a:schemeClr val="accent6"/>
                </a:solidFill>
              </a:rPr>
              <a:t>Pg</a:t>
            </a:r>
            <a:r>
              <a:rPr lang="da-DK" b="1" dirty="0"/>
              <a:t> + </a:t>
            </a:r>
            <a:r>
              <a:rPr lang="da-DK" b="1" dirty="0">
                <a:solidFill>
                  <a:schemeClr val="accent4"/>
                </a:solidFill>
              </a:rPr>
              <a:t>M</a:t>
            </a:r>
            <a:r>
              <a:rPr lang="da-DK" b="1" dirty="0"/>
              <a:t> + </a:t>
            </a:r>
            <a:r>
              <a:rPr lang="da-DK" dirty="0" err="1">
                <a:solidFill>
                  <a:schemeClr val="accent5"/>
                </a:solidFill>
              </a:rPr>
              <a:t>Ph</a:t>
            </a:r>
            <a:endParaRPr lang="da-DK" dirty="0">
              <a:solidFill>
                <a:schemeClr val="accent5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137761-3F0D-A166-01B9-6E559D0D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7275"/>
          </a:xfrm>
        </p:spPr>
        <p:txBody>
          <a:bodyPr>
            <a:normAutofit fontScale="62500" lnSpcReduction="20000"/>
          </a:bodyPr>
          <a:lstStyle/>
          <a:p>
            <a:r>
              <a:rPr lang="da-DK" dirty="0"/>
              <a:t>3 studerende, 2 x 60 min. (+ evt. det løse)</a:t>
            </a:r>
          </a:p>
          <a:p>
            <a:r>
              <a:rPr lang="da-DK" dirty="0"/>
              <a:t>Fx ukendt stof eller træk mellem tre forberedte emner, der samlet dækker de tre indholdsområder</a:t>
            </a:r>
          </a:p>
          <a:p>
            <a:r>
              <a:rPr lang="da-DK" dirty="0"/>
              <a:t>Mulighed for prøve i hele faget med sammenhæng ml. praktisk og mundtlig del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Bemærkninger:</a:t>
            </a:r>
          </a:p>
          <a:p>
            <a:r>
              <a:rPr lang="da-DK" dirty="0"/>
              <a:t>Samarbejde som i valgfagsprøven</a:t>
            </a:r>
          </a:p>
          <a:p>
            <a:r>
              <a:rPr lang="da-DK" dirty="0"/>
              <a:t>Nedjustering af præstationsdel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1. del (60 min., praktisk)</a:t>
            </a:r>
          </a:p>
          <a:p>
            <a:pPr>
              <a:spcBef>
                <a:spcPts val="400"/>
              </a:spcBef>
            </a:pPr>
            <a:r>
              <a:rPr lang="da-DK" dirty="0"/>
              <a:t>Praktikeren på gulv</a:t>
            </a:r>
          </a:p>
          <a:p>
            <a:pPr marL="0" indent="0">
              <a:buNone/>
            </a:pPr>
            <a:r>
              <a:rPr lang="da-DK" b="1" dirty="0"/>
              <a:t>2. del (60 min, mundtlig)</a:t>
            </a:r>
          </a:p>
          <a:p>
            <a:pPr>
              <a:spcBef>
                <a:spcPts val="400"/>
              </a:spcBef>
            </a:pPr>
            <a:r>
              <a:rPr lang="da-DK" dirty="0"/>
              <a:t>Didaktikeren</a:t>
            </a:r>
          </a:p>
          <a:p>
            <a:pPr marL="0" indent="0">
              <a:buNone/>
            </a:pPr>
            <a:r>
              <a:rPr lang="da-DK" b="1" dirty="0"/>
              <a:t>Det løse</a:t>
            </a:r>
          </a:p>
          <a:p>
            <a:pPr>
              <a:spcBef>
                <a:spcPts val="400"/>
              </a:spcBef>
            </a:pPr>
            <a:r>
              <a:rPr lang="da-DK" dirty="0"/>
              <a:t>Der skal prøves i sang &amp; </a:t>
            </a:r>
            <a:r>
              <a:rPr lang="da-DK" dirty="0" err="1"/>
              <a:t>akk</a:t>
            </a:r>
            <a:r>
              <a:rPr lang="da-DK" dirty="0"/>
              <a:t>. Det kan evt. ske (helt eller delvist) i de to dele afhængigt af emnet, men ellers må der suppleres med en kort praktisk prøve.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4334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extLst>
              <a:ext uri="{FF2B5EF4-FFF2-40B4-BE49-F238E27FC236}">
                <a16:creationId xmlns:a16="http://schemas.microsoft.com/office/drawing/2014/main" id="{C0E5E372-351F-B261-B34E-9FC80EF979D3}"/>
              </a:ext>
            </a:extLst>
          </p:cNvPr>
          <p:cNvSpPr/>
          <p:nvPr/>
        </p:nvSpPr>
        <p:spPr>
          <a:xfrm>
            <a:off x="0" y="8906"/>
            <a:ext cx="1228898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75620E03-D7D1-DBC6-8832-FA3FB8560E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18"/>
                    </a14:imgEffect>
                    <a14:imgEffect>
                      <a14:saturation sat="400000"/>
                    </a14:imgEffect>
                    <a14:imgEffect>
                      <a14:brightnessContrast bright="-65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6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6F8FA5-C181-3FC5-BD57-1A90DA519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906"/>
            <a:ext cx="12288979" cy="914401"/>
          </a:xfrm>
        </p:spPr>
        <p:txBody>
          <a:bodyPr>
            <a:normAutofit/>
          </a:bodyPr>
          <a:lstStyle/>
          <a:p>
            <a:pPr algn="ctr"/>
            <a:r>
              <a:rPr lang="da-DK" sz="4800" dirty="0">
                <a:solidFill>
                  <a:srgbClr val="FFFFFF"/>
                </a:solidFill>
              </a:rPr>
              <a:t>Gruppearbejde</a:t>
            </a:r>
          </a:p>
        </p:txBody>
      </p:sp>
      <p:sp>
        <p:nvSpPr>
          <p:cNvPr id="17" name="Pladsholder til indhold 16">
            <a:extLst>
              <a:ext uri="{FF2B5EF4-FFF2-40B4-BE49-F238E27FC236}">
                <a16:creationId xmlns:a16="http://schemas.microsoft.com/office/drawing/2014/main" id="{1582B450-F67D-86F5-DE9B-E04B43F8A3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indhold 18">
            <a:extLst>
              <a:ext uri="{FF2B5EF4-FFF2-40B4-BE49-F238E27FC236}">
                <a16:creationId xmlns:a16="http://schemas.microsoft.com/office/drawing/2014/main" id="{19F2C317-AD94-E4D0-6208-D7371F9526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5128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da-DK" sz="4400" dirty="0"/>
              <a:t>Opsamling</a:t>
            </a:r>
            <a:endParaRPr lang="da-DK" sz="2800" i="1" dirty="0"/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2F1B7315-F87C-D719-2920-14E12C96B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8374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9E9360DD-4E2F-F60F-4231-81BDFABB1212}"/>
              </a:ext>
            </a:extLst>
          </p:cNvPr>
          <p:cNvSpPr/>
          <p:nvPr/>
        </p:nvSpPr>
        <p:spPr>
          <a:xfrm>
            <a:off x="4126" y="0"/>
            <a:ext cx="121878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D4E2C102-2CBA-9A69-A573-CC4B75AB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456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358D88F3-92DC-CF5F-60E7-0886053B69C4}"/>
              </a:ext>
            </a:extLst>
          </p:cNvPr>
          <p:cNvSpPr/>
          <p:nvPr/>
        </p:nvSpPr>
        <p:spPr>
          <a:xfrm>
            <a:off x="3472988" y="721730"/>
            <a:ext cx="3832938" cy="17084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06A854C0-2635-2DE4-9D2E-4747EF2B8A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71"/>
            <a:ext cx="22019470" cy="12385954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A9C5E3DE-9418-9940-7799-2BD38B433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88" y="1676400"/>
            <a:ext cx="4705704" cy="4876800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Bef>
                <a:spcPts val="2800"/>
              </a:spcBef>
            </a:pPr>
            <a:r>
              <a:rPr lang="da-DK" b="1" dirty="0">
                <a:solidFill>
                  <a:schemeClr val="bg1"/>
                </a:solidFill>
              </a:rPr>
              <a:t>Primo august måned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Onlinemøde</a:t>
            </a:r>
          </a:p>
          <a:p>
            <a:pPr algn="l">
              <a:spcBef>
                <a:spcPts val="2800"/>
              </a:spcBef>
            </a:pPr>
            <a:r>
              <a:rPr lang="da-DK" b="1" dirty="0">
                <a:solidFill>
                  <a:schemeClr val="bg1"/>
                </a:solidFill>
              </a:rPr>
              <a:t>1. september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Aflevering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88" y="507238"/>
            <a:ext cx="3865212" cy="85050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da-DK" sz="4400" dirty="0">
                <a:solidFill>
                  <a:schemeClr val="bg1"/>
                </a:solidFill>
              </a:rPr>
              <a:t>Videre forløb</a:t>
            </a:r>
            <a:endParaRPr lang="da-DK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24733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da-DK" sz="4400" dirty="0"/>
              <a:t>Tak for i dag</a:t>
            </a:r>
            <a:endParaRPr lang="da-DK" sz="2800" i="1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9C5E3DE-9418-9940-7799-2BD38B433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Jesper Juellund Jensen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/>
              <a:t>Helle</a:t>
            </a:r>
            <a:r>
              <a:rPr lang="en-US" dirty="0"/>
              <a:t> </a:t>
            </a:r>
            <a:r>
              <a:rPr lang="en-US" dirty="0" err="1"/>
              <a:t>Vinther</a:t>
            </a:r>
            <a:r>
              <a:rPr lang="en-US" dirty="0"/>
              <a:t> Hansen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Mette </a:t>
            </a:r>
            <a:r>
              <a:rPr lang="en-US" dirty="0" err="1"/>
              <a:t>Tjagvad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579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7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E9360DD-4E2F-F60F-4231-81BDFABB1212}"/>
              </a:ext>
            </a:extLst>
          </p:cNvPr>
          <p:cNvSpPr/>
          <p:nvPr/>
        </p:nvSpPr>
        <p:spPr>
          <a:xfrm>
            <a:off x="4126" y="0"/>
            <a:ext cx="121878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56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57" name="Freeform: Shape 77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78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24">
            <a:extLst>
              <a:ext uri="{FF2B5EF4-FFF2-40B4-BE49-F238E27FC236}">
                <a16:creationId xmlns:a16="http://schemas.microsoft.com/office/drawing/2014/main" id="{D4E2C102-2CBA-9A69-A573-CC4B75AB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456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sp>
        <p:nvSpPr>
          <p:cNvPr id="259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0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61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62" name="Freeform: Shape 85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86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87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88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89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358D88F3-92DC-CF5F-60E7-0886053B69C4}"/>
              </a:ext>
            </a:extLst>
          </p:cNvPr>
          <p:cNvSpPr/>
          <p:nvPr/>
        </p:nvSpPr>
        <p:spPr>
          <a:xfrm>
            <a:off x="5035436" y="0"/>
            <a:ext cx="7152438" cy="67066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06A854C0-2635-2DE4-9D2E-4747EF2B8A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70"/>
            <a:ext cx="22019470" cy="12385954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A9C5E3DE-9418-9940-7799-2BD38B433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88" y="1357746"/>
            <a:ext cx="4705704" cy="5195454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Bef>
                <a:spcPts val="2200"/>
              </a:spcBef>
            </a:pPr>
            <a:r>
              <a:rPr lang="da-DK" dirty="0">
                <a:solidFill>
                  <a:schemeClr val="bg1"/>
                </a:solidFill>
              </a:rPr>
              <a:t>10.00-10.50 Intro, oplæg</a:t>
            </a:r>
          </a:p>
          <a:p>
            <a:pPr algn="l">
              <a:spcBef>
                <a:spcPts val="2200"/>
              </a:spcBef>
            </a:pPr>
            <a:r>
              <a:rPr lang="da-DK" dirty="0">
                <a:solidFill>
                  <a:schemeClr val="bg1"/>
                </a:solidFill>
              </a:rPr>
              <a:t>11.00-11.30 Gruppearbejde: Kom med min. 3 forslag til emner til cirkulationseksamen &amp; „den fulde pakke“</a:t>
            </a:r>
          </a:p>
          <a:p>
            <a:pPr algn="l">
              <a:spcBef>
                <a:spcPts val="2200"/>
              </a:spcBef>
            </a:pPr>
            <a:r>
              <a:rPr lang="da-DK" dirty="0">
                <a:solidFill>
                  <a:schemeClr val="bg1"/>
                </a:solidFill>
              </a:rPr>
              <a:t>11.30-12.00 Gruppearbejde: SWOT vedr. eksamensformerne (med ark), inkl. „tør vi droppe krav om trad. musikledelse“ (Helle)</a:t>
            </a:r>
          </a:p>
          <a:p>
            <a:pPr algn="l">
              <a:spcBef>
                <a:spcPts val="2200"/>
              </a:spcBef>
            </a:pPr>
            <a:r>
              <a:rPr lang="da-DK" dirty="0">
                <a:solidFill>
                  <a:schemeClr val="bg1"/>
                </a:solidFill>
              </a:rPr>
              <a:t>12.00-12.30 Frokost</a:t>
            </a:r>
          </a:p>
          <a:p>
            <a:pPr algn="l">
              <a:spcBef>
                <a:spcPts val="2200"/>
              </a:spcBef>
            </a:pPr>
            <a:r>
              <a:rPr lang="da-DK" dirty="0">
                <a:solidFill>
                  <a:schemeClr val="bg1"/>
                </a:solidFill>
              </a:rPr>
              <a:t>12.30-13.00 Opsamling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88" y="507238"/>
            <a:ext cx="6945812" cy="85050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da-DK" sz="5400" dirty="0">
                <a:solidFill>
                  <a:schemeClr val="bg1"/>
                </a:solidFill>
              </a:rPr>
              <a:t>Dagens program</a:t>
            </a:r>
            <a:endParaRPr lang="da-DK" sz="5400" i="1" dirty="0">
              <a:solidFill>
                <a:schemeClr val="bg1"/>
              </a:solidFill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B2F9AF1-3C11-F95F-646F-9E18D12C6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839" y="1436313"/>
            <a:ext cx="4847772" cy="272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3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B5AFF85-07B4-DF4B-5443-8AC207B45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2" y="160257"/>
            <a:ext cx="4377935" cy="1593130"/>
          </a:xfrm>
        </p:spPr>
        <p:txBody>
          <a:bodyPr>
            <a:normAutofit/>
          </a:bodyPr>
          <a:lstStyle/>
          <a:p>
            <a:r>
              <a:rPr lang="da-DK" i="1" dirty="0">
                <a:solidFill>
                  <a:schemeClr val="bg1">
                    <a:lumMod val="50000"/>
                  </a:schemeClr>
                </a:solidFill>
              </a:rPr>
              <a:t>Juridisk grundlag</a:t>
            </a:r>
            <a:br>
              <a:rPr lang="da-DK" i="1" dirty="0"/>
            </a:br>
            <a:r>
              <a:rPr lang="da-DK" dirty="0"/>
              <a:t>Bekendtgørelsen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8CCCAA-5909-40F3-F71F-C0F42894A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92" y="2205873"/>
            <a:ext cx="3959257" cy="4326902"/>
          </a:xfrm>
        </p:spPr>
        <p:txBody>
          <a:bodyPr anchor="b">
            <a:noAutofit/>
          </a:bodyPr>
          <a:lstStyle/>
          <a:p>
            <a:pPr marL="0" indent="0">
              <a:buNone/>
            </a:pPr>
            <a:r>
              <a:rPr lang="da-DK" sz="900" i="1" dirty="0"/>
              <a:t>Prøver og eksamener</a:t>
            </a:r>
          </a:p>
          <a:p>
            <a:pPr marL="0" indent="0">
              <a:buNone/>
            </a:pPr>
            <a:r>
              <a:rPr lang="da-DK" sz="900" b="1" dirty="0"/>
              <a:t>§ 16.</a:t>
            </a:r>
            <a:r>
              <a:rPr lang="da-DK" sz="900" dirty="0"/>
              <a:t> </a:t>
            </a:r>
            <a:r>
              <a:rPr lang="da-DK" sz="900" i="1" dirty="0"/>
              <a:t>Stk. 2.</a:t>
            </a:r>
            <a:r>
              <a:rPr lang="da-DK" sz="900" dirty="0"/>
              <a:t> Undervisningsfag afsluttes med ekstern eksamen. </a:t>
            </a:r>
            <a:r>
              <a:rPr lang="da-DK" sz="900" b="1" dirty="0">
                <a:solidFill>
                  <a:srgbClr val="FF0000"/>
                </a:solidFill>
              </a:rPr>
              <a:t>Eksamen skal bestå af mindst to delprøver.</a:t>
            </a:r>
            <a:r>
              <a:rPr lang="da-DK" sz="900" dirty="0"/>
              <a:t> […] for de øvrige undervisningsfag gives en samlet karakter.</a:t>
            </a:r>
          </a:p>
          <a:p>
            <a:pPr marL="0" indent="0">
              <a:buNone/>
            </a:pPr>
            <a:r>
              <a:rPr lang="da-DK" sz="900" b="1" dirty="0"/>
              <a:t>§ 16.</a:t>
            </a:r>
            <a:r>
              <a:rPr lang="da-DK" sz="900" dirty="0"/>
              <a:t> </a:t>
            </a:r>
            <a:r>
              <a:rPr lang="da-DK" sz="900" i="1" dirty="0"/>
              <a:t>Stk. 6.</a:t>
            </a:r>
            <a:r>
              <a:rPr lang="da-DK" sz="900" dirty="0"/>
              <a:t> Alle eksamener bedømmes med en karakter efter 7-trins-skalaen.</a:t>
            </a:r>
          </a:p>
          <a:p>
            <a:pPr marL="0" indent="0">
              <a:buNone/>
            </a:pPr>
            <a:r>
              <a:rPr lang="da-DK" sz="900" b="1" dirty="0"/>
              <a:t>§ 17.</a:t>
            </a:r>
            <a:r>
              <a:rPr lang="da-DK" sz="900" dirty="0"/>
              <a:t> For hver eksamen skal der foreligge en </a:t>
            </a:r>
            <a:r>
              <a:rPr lang="da-DK" sz="900" b="1" dirty="0">
                <a:solidFill>
                  <a:srgbClr val="FF0000"/>
                </a:solidFill>
              </a:rPr>
              <a:t>redegørelse for eksamensgrundlaget, herunder litteraturlister og undervisnings- og arbejdsmetoder</a:t>
            </a:r>
            <a:r>
              <a:rPr lang="da-DK" sz="900" dirty="0"/>
              <a:t>.</a:t>
            </a:r>
          </a:p>
          <a:p>
            <a:pPr marL="0" indent="0">
              <a:buNone/>
            </a:pPr>
            <a:r>
              <a:rPr lang="da-DK" sz="900" b="1" dirty="0"/>
              <a:t>§ 17.</a:t>
            </a:r>
            <a:r>
              <a:rPr lang="da-DK" sz="900" dirty="0"/>
              <a:t> </a:t>
            </a:r>
            <a:r>
              <a:rPr lang="da-DK" sz="900" i="1" dirty="0"/>
              <a:t>Stk. 2.</a:t>
            </a:r>
            <a:r>
              <a:rPr lang="da-DK" sz="900" dirty="0"/>
              <a:t> Alle eksamener skal være professionsrettede og tage udgangspunkt i den studerendes faglighed og undervisningskompetence, og de skal forudsætte en løbende studieindsats fra den studerende.</a:t>
            </a:r>
          </a:p>
          <a:p>
            <a:pPr marL="0" indent="0">
              <a:buNone/>
            </a:pPr>
            <a:r>
              <a:rPr lang="da-DK" sz="900" b="1" dirty="0"/>
              <a:t>§ 17.</a:t>
            </a:r>
            <a:r>
              <a:rPr lang="da-DK" sz="900" dirty="0"/>
              <a:t> </a:t>
            </a:r>
            <a:r>
              <a:rPr lang="da-DK" sz="900" i="1" dirty="0"/>
              <a:t>Stk. 3.</a:t>
            </a:r>
            <a:r>
              <a:rPr lang="da-DK" sz="900" dirty="0"/>
              <a:t> Professionshøjskolerne fastlægger i fællesskab de nærmere regler om prøveform og eksameners tilrettelæggelse i fællesdelen af studieordningen.</a:t>
            </a:r>
          </a:p>
          <a:p>
            <a:pPr marL="0" indent="0">
              <a:buNone/>
            </a:pPr>
            <a:r>
              <a:rPr lang="da-DK" sz="900" b="1" dirty="0"/>
              <a:t>§ 17.</a:t>
            </a:r>
            <a:r>
              <a:rPr lang="da-DK" sz="900" dirty="0"/>
              <a:t> </a:t>
            </a:r>
            <a:r>
              <a:rPr lang="da-DK" sz="900" i="1" dirty="0"/>
              <a:t>Stk. 4.</a:t>
            </a:r>
            <a:r>
              <a:rPr lang="da-DK" sz="900" dirty="0"/>
              <a:t> For prøver og eksamener gælder i øvrigt reglerne i bekendtgørelse om eksamener og prøver ved professions- og erhvervsrettede videregående uddannelser (eksamensbekendtgørelsen).</a:t>
            </a:r>
          </a:p>
          <a:p>
            <a:pPr marL="0" indent="0">
              <a:buNone/>
            </a:pPr>
            <a:r>
              <a:rPr lang="da-DK" sz="900" b="1" dirty="0"/>
              <a:t>§ 19.</a:t>
            </a:r>
            <a:r>
              <a:rPr lang="da-DK" sz="900" dirty="0"/>
              <a:t> Den studerendes gennemførelse af hvert praktikforløb skal godkendes som en forudsætning for, at den studerende kan fortsætte på uddannelsen. </a:t>
            </a:r>
            <a:r>
              <a:rPr lang="da-DK" sz="900" dirty="0" err="1"/>
              <a:t>Professionshøjskolens</a:t>
            </a:r>
            <a:r>
              <a:rPr lang="da-DK" sz="900" dirty="0"/>
              <a:t> godkendelse skal ske på baggrund af en skriftlig begrundet indstilling fra praktikskolen. Betingelserne for godkendelse fastlægges i fællesdelen af studieordningen og skal baseres på objektive kriterier og kvalitative vurderinger af den studerendes udbytte af praktikken.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285757C-BFB8-CDF2-13E5-0EFD45A2D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112" y="-376883"/>
            <a:ext cx="5728570" cy="809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32615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AAEFC2-0636-1D96-19BC-CE215B40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a-DK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Eksisterende eksamensbeskrivelse</a:t>
            </a:r>
            <a:br>
              <a:rPr lang="da-DK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da-DK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da-DK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da-DK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NB: Vi er ikke bundet af denne beskrivelse. Vi skriver i princippet på et blankt papir.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62F0161-7D3E-0E46-125F-0633C6E3A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9479" y="640080"/>
            <a:ext cx="5372511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2308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etal pendul">
            <a:extLst>
              <a:ext uri="{FF2B5EF4-FFF2-40B4-BE49-F238E27FC236}">
                <a16:creationId xmlns:a16="http://schemas.microsoft.com/office/drawing/2014/main" id="{E7BAF408-F049-39B1-E491-14F47438D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F8A654-7778-4E6C-6E64-04129958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Nogle overvejelser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1E8937E-E677-059A-A996-19FFF8AF9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Stort og småt…</a:t>
            </a:r>
          </a:p>
        </p:txBody>
      </p:sp>
    </p:spTree>
    <p:extLst>
      <p:ext uri="{BB962C8B-B14F-4D97-AF65-F5344CB8AC3E}">
        <p14:creationId xmlns:p14="http://schemas.microsoft.com/office/powerpoint/2010/main" val="894722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60935A-BBAB-2438-8E0F-6E7D445F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ctr"/>
            <a:r>
              <a:rPr lang="da-DK" sz="3200" dirty="0">
                <a:solidFill>
                  <a:srgbClr val="FFFFFF"/>
                </a:solidFill>
              </a:rPr>
              <a:t>God bedømmelse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0868119-C3D8-F4A7-7581-3D4470D0F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b="1" dirty="0"/>
              <a:t>Validitet </a:t>
            </a:r>
          </a:p>
          <a:p>
            <a:r>
              <a:rPr lang="da-DK" sz="2000" dirty="0"/>
              <a:t>Er der alignment mellem eksamen og fagbeskrivelse?</a:t>
            </a:r>
          </a:p>
          <a:p>
            <a:r>
              <a:rPr lang="da-DK" sz="2000" dirty="0"/>
              <a:t>Bedømmer vi det, der er det vigtigste?</a:t>
            </a:r>
          </a:p>
          <a:p>
            <a:endParaRPr lang="da-DK" sz="2000" dirty="0"/>
          </a:p>
          <a:p>
            <a:endParaRPr lang="da-DK" sz="20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4CEEFA5-8C41-69A5-BA31-25BABA46C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b="1" dirty="0"/>
              <a:t>Reliabilitet</a:t>
            </a:r>
            <a:r>
              <a:rPr lang="da-DK" sz="2000" b="1" dirty="0"/>
              <a:t> </a:t>
            </a:r>
          </a:p>
          <a:p>
            <a:r>
              <a:rPr lang="da-DK" sz="2000" dirty="0"/>
              <a:t>Er det klart, hvad der vurderes?</a:t>
            </a:r>
          </a:p>
          <a:p>
            <a:r>
              <a:rPr lang="da-DK" sz="2000" dirty="0"/>
              <a:t>Ville to bedømmere nå til samme karakter?</a:t>
            </a: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79282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9CD551C2-7730-DAB1-F807-F5625440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42326B-D791-548D-A368-FC10F7EE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1392982"/>
            <a:ext cx="5155261" cy="4072044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Bedømmelse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⬍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err="1">
                <a:solidFill>
                  <a:srgbClr val="FFFFFF"/>
                </a:solidFill>
              </a:rPr>
              <a:t>Backwash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0ACD86-F288-C878-7156-822D5E5D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70" y="1392978"/>
            <a:ext cx="5170861" cy="40720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dirty="0">
                <a:solidFill>
                  <a:srgbClr val="FFFFFF"/>
                </a:solidFill>
              </a:rPr>
              <a:t>Balance mellem god bedømmelse (høj validitet &amp; reliabilitet) og </a:t>
            </a:r>
            <a:r>
              <a:rPr lang="da-DK" sz="2000" dirty="0" err="1">
                <a:solidFill>
                  <a:srgbClr val="FFFFFF"/>
                </a:solidFill>
              </a:rPr>
              <a:t>backwash</a:t>
            </a:r>
            <a:r>
              <a:rPr lang="da-DK" sz="2000" dirty="0">
                <a:solidFill>
                  <a:srgbClr val="FFFFFF"/>
                </a:solidFill>
              </a:rPr>
              <a:t> til uddannelsen</a:t>
            </a:r>
          </a:p>
          <a:p>
            <a:pPr marL="0" indent="0">
              <a:buNone/>
            </a:pPr>
            <a:endParaRPr lang="da-DK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2000" dirty="0" err="1">
                <a:solidFill>
                  <a:srgbClr val="FFFFFF"/>
                </a:solidFill>
              </a:rPr>
              <a:t>Backwash</a:t>
            </a:r>
            <a:r>
              <a:rPr lang="da-DK" sz="2000" dirty="0">
                <a:solidFill>
                  <a:srgbClr val="FFFFFF"/>
                </a:solidFill>
              </a:rPr>
              <a:t>/</a:t>
            </a:r>
            <a:r>
              <a:rPr lang="da-DK" sz="2000" dirty="0" err="1">
                <a:solidFill>
                  <a:srgbClr val="FFFFFF"/>
                </a:solidFill>
              </a:rPr>
              <a:t>Washback</a:t>
            </a:r>
            <a:endParaRPr lang="da-DK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2000" b="1" dirty="0">
                <a:solidFill>
                  <a:srgbClr val="FFFFFF"/>
                </a:solidFill>
              </a:rPr>
              <a:t>÷</a:t>
            </a:r>
            <a:r>
              <a:rPr lang="da-DK" sz="2000" dirty="0">
                <a:solidFill>
                  <a:srgbClr val="FFFFFF"/>
                </a:solidFill>
              </a:rPr>
              <a:t> “</a:t>
            </a:r>
            <a:r>
              <a:rPr lang="da-DK" sz="2000" dirty="0" err="1">
                <a:solidFill>
                  <a:srgbClr val="FFFFFF"/>
                </a:solidFill>
              </a:rPr>
              <a:t>Teaching</a:t>
            </a:r>
            <a:r>
              <a:rPr lang="da-DK" sz="2000" dirty="0">
                <a:solidFill>
                  <a:srgbClr val="FFFFFF"/>
                </a:solidFill>
              </a:rPr>
              <a:t> to the test”</a:t>
            </a:r>
          </a:p>
          <a:p>
            <a:pPr marL="0" indent="0">
              <a:buNone/>
            </a:pPr>
            <a:r>
              <a:rPr lang="da-DK" sz="2000" b="1" dirty="0">
                <a:solidFill>
                  <a:srgbClr val="FFFFFF"/>
                </a:solidFill>
              </a:rPr>
              <a:t>+</a:t>
            </a:r>
            <a:r>
              <a:rPr lang="da-DK" sz="2000" dirty="0">
                <a:solidFill>
                  <a:srgbClr val="FFFFFF"/>
                </a:solidFill>
              </a:rPr>
              <a:t> At få de studerende til at øve sig, at læse…</a:t>
            </a:r>
          </a:p>
          <a:p>
            <a:pPr marL="0" indent="0">
              <a:buNone/>
            </a:pPr>
            <a:endParaRPr lang="da-DK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12776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C4AC6EA5CAC4449295FD59E6B5AD09" ma:contentTypeVersion="4" ma:contentTypeDescription="Opret et nyt dokument." ma:contentTypeScope="" ma:versionID="c435f0b18cc53322e56697221840a78b">
  <xsd:schema xmlns:xsd="http://www.w3.org/2001/XMLSchema" xmlns:xs="http://www.w3.org/2001/XMLSchema" xmlns:p="http://schemas.microsoft.com/office/2006/metadata/properties" xmlns:ns2="72b0d0fa-0aed-4a53-bbad-9ef274b613fb" targetNamespace="http://schemas.microsoft.com/office/2006/metadata/properties" ma:root="true" ma:fieldsID="b4e1fc7eea85441b9174d5ee640b9f00" ns2:_="">
    <xsd:import namespace="72b0d0fa-0aed-4a53-bbad-9ef274b613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b0d0fa-0aed-4a53-bbad-9ef274b613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BF6EF6-CB78-42F0-BC67-512DACB6B91F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72b0d0fa-0aed-4a53-bbad-9ef274b613fb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3483786-7D06-406F-820A-18CB324667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62F726-7B2C-4C29-8FC1-5BE9AE5F67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b0d0fa-0aed-4a53-bbad-9ef274b613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1799</Words>
  <Application>Microsoft Macintosh PowerPoint</Application>
  <PresentationFormat>Widescreen</PresentationFormat>
  <Paragraphs>234</Paragraphs>
  <Slides>35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35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Cambria</vt:lpstr>
      <vt:lpstr>Times New Roman</vt:lpstr>
      <vt:lpstr>Office-tema</vt:lpstr>
      <vt:lpstr>1_Office-tema</vt:lpstr>
      <vt:lpstr>Eksamen i undervisningsfaget musik Udvikling af eksamensformater</vt:lpstr>
      <vt:lpstr>Forløb</vt:lpstr>
      <vt:lpstr>Forløb</vt:lpstr>
      <vt:lpstr>Dagens program</vt:lpstr>
      <vt:lpstr>Juridisk grundlag Bekendtgørelsen</vt:lpstr>
      <vt:lpstr>Eksisterende eksamensbeskrivelse   NB: Vi er ikke bundet af denne beskrivelse. Vi skriver i princippet på et blankt papir.</vt:lpstr>
      <vt:lpstr>Nogle overvejelser</vt:lpstr>
      <vt:lpstr>God bedømmelse</vt:lpstr>
      <vt:lpstr>Bedømmelse ⬍  Backwash</vt:lpstr>
      <vt:lpstr>National ensartethed ⬍  Lokale udformninger</vt:lpstr>
      <vt:lpstr>Institution ⬍  Studerende</vt:lpstr>
      <vt:lpstr>Kunnen ⬍ Refleksion</vt:lpstr>
      <vt:lpstr>Bredde ⬍  Dybde</vt:lpstr>
      <vt:lpstr>Skriftlighed og samtalerobotter</vt:lpstr>
      <vt:lpstr>Bredde</vt:lpstr>
      <vt:lpstr>Kendte situationer</vt:lpstr>
      <vt:lpstr>Lærerroller</vt:lpstr>
      <vt:lpstr>Musik som samværsform</vt:lpstr>
      <vt:lpstr>Kreative musikalske processer</vt:lpstr>
      <vt:lpstr>Nye eksamensformer?</vt:lpstr>
      <vt:lpstr>Portfolio &amp; elevtekster</vt:lpstr>
      <vt:lpstr>Video</vt:lpstr>
      <vt:lpstr>„Cirkulationseksamen“</vt:lpstr>
      <vt:lpstr>Forudsætninger</vt:lpstr>
      <vt:lpstr>Beslutninger (tror vi…)</vt:lpstr>
      <vt:lpstr>Eksamensformer</vt:lpstr>
      <vt:lpstr>Traditionel sang og akkompagnement Ph  +Pg + evt. M</vt:lpstr>
      <vt:lpstr>Traditionel musikledelse Pg + evt. M</vt:lpstr>
      <vt:lpstr>Undervisning fra praksis på video M+Pg    – med mulighed for Pg + Ph</vt:lpstr>
      <vt:lpstr>Cirkulationseksamen (laboratorieeksamen) M</vt:lpstr>
      <vt:lpstr>„Den fulde pakke“ – to delt Pg + M + Ph</vt:lpstr>
      <vt:lpstr>Gruppearbejde</vt:lpstr>
      <vt:lpstr>Opsamling</vt:lpstr>
      <vt:lpstr>Videre forløb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Eksamen i undervisningsfaget musik Overvejelser fra eksamensgruppen</dc:title>
  <dc:creator>Jesper Juellund Jensen</dc:creator>
  <cp:lastModifiedBy>Jesper Juellund Jensen</cp:lastModifiedBy>
  <cp:revision>17</cp:revision>
  <dcterms:created xsi:type="dcterms:W3CDTF">2024-04-25T11:42:33Z</dcterms:created>
  <dcterms:modified xsi:type="dcterms:W3CDTF">2024-06-18T14:40:24Z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0x010100D8C4AC6EA5CAC4449295FD59E6B5AD09</vt:lpwstr>
  </property>
</Properties>
</file>